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6858000" cy="9144000"/>
  <p:embeddedFontLst>
    <p:embeddedFont>
      <p:font typeface="Book Antiqua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3" roundtripDataSignature="AMtx7mi1hgjWZHcdmN3XdyQyxqI0hoyD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ookAntiqua-bold.fntdata"/><Relationship Id="rId20" Type="http://schemas.openxmlformats.org/officeDocument/2006/relationships/slide" Target="slides/slide15.xml"/><Relationship Id="rId42" Type="http://schemas.openxmlformats.org/officeDocument/2006/relationships/font" Target="fonts/BookAntiqua-boldItalic.fntdata"/><Relationship Id="rId41" Type="http://schemas.openxmlformats.org/officeDocument/2006/relationships/font" Target="fonts/BookAntiqua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BookAntiqua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/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  <a:defRPr b="1" sz="4800" cap="none">
                <a:solidFill>
                  <a:srgbClr val="EAD5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5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6" name="Google Shape;16;p35"/>
          <p:cNvSpPr txBox="1"/>
          <p:nvPr>
            <p:ph idx="1" type="subTitle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" type="body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4800"/>
              <a:buFont typeface="Lucida Sans"/>
              <a:buNone/>
              <a:defRPr b="1" sz="4800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" type="body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" type="body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2" type="body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3" type="body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4" type="body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2200"/>
              <a:buFont typeface="Lucida Sans"/>
              <a:buNone/>
              <a:defRPr b="0" sz="2200">
                <a:solidFill>
                  <a:srgbClr val="F4DB8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61314" lvl="2" marL="1371600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2000"/>
              <a:buFont typeface="Lucida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/>
          <p:nvPr>
            <p:ph idx="2" type="pic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dir="2700000" dist="228600" sy="900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89560" lvl="1" marL="91440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88925" lvl="2" marL="1371600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5" name="Google Shape;65;p43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" name="Google Shape;9;p3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" name="Google Shape;10;p3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Relationship Id="rId4" Type="http://schemas.openxmlformats.org/officeDocument/2006/relationships/image" Target="../media/image5.jpg"/><Relationship Id="rId5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827584" y="1412776"/>
            <a:ext cx="7644684" cy="2868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320"/>
              <a:buFont typeface="Lucida Sans"/>
              <a:buNone/>
            </a:pPr>
            <a:r>
              <a:rPr lang="lt-LT" sz="4320"/>
              <a:t>LYRIKOS TEKSTO ANALIZĖ. VYTAUTO MAČERNIO </a:t>
            </a:r>
            <a:r>
              <a:rPr i="1" lang="lt-LT" sz="4320"/>
              <a:t>11 RUDENS SONETO ANALIZĖS PASTRAIPOS RAŠYMAS</a:t>
            </a:r>
            <a:endParaRPr sz="432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2339752" y="4509120"/>
            <a:ext cx="6194898" cy="1101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lt-LT"/>
              <a:t>2 pamokų planas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h01.deviantart.net/fs70/PRE/i/2010/094/b/3/today__s_Emotions_by_burdge_bug.jpg" id="135" name="Google Shape;13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980728"/>
            <a:ext cx="3922776" cy="42519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/>
          <p:nvPr/>
        </p:nvSpPr>
        <p:spPr>
          <a:xfrm>
            <a:off x="179512" y="1355284"/>
            <a:ext cx="4896544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Kasdienė buitinė kalba turėtų labai trumpą ir aiškų atsakymą: </a:t>
            </a:r>
            <a:r>
              <a:rPr i="1" lang="lt-LT" sz="3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Porelė bučiuojasi</a:t>
            </a:r>
            <a:r>
              <a:rPr lang="lt-LT" sz="3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Tačiau šis pasakymas neatskleidžia jausmų, kurie vyksta dviejų įsimylėjėlių viduje.</a:t>
            </a:r>
            <a:endParaRPr/>
          </a:p>
        </p:txBody>
      </p:sp>
      <p:sp>
        <p:nvSpPr>
          <p:cNvPr id="137" name="Google Shape;137;p10"/>
          <p:cNvSpPr txBox="1"/>
          <p:nvPr>
            <p:ph type="title"/>
          </p:nvPr>
        </p:nvSpPr>
        <p:spPr>
          <a:xfrm>
            <a:off x="-628575" y="-71425"/>
            <a:ext cx="6048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000"/>
              <a:buFont typeface="Lucida Sans"/>
              <a:buNone/>
            </a:pPr>
            <a:r>
              <a:rPr lang="lt-LT" sz="4000"/>
              <a:t>	Ką matote mokinio  piešinyje?</a:t>
            </a:r>
            <a:endParaRPr sz="4000"/>
          </a:p>
        </p:txBody>
      </p:sp>
      <p:sp>
        <p:nvSpPr>
          <p:cNvPr id="138" name="Google Shape;138;p10"/>
          <p:cNvSpPr/>
          <p:nvPr/>
        </p:nvSpPr>
        <p:spPr>
          <a:xfrm>
            <a:off x="179512" y="5373216"/>
            <a:ext cx="896448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Poetinė kalba pasako ne tai, ką ir taip akivaizdžiai matome, bet tai, ko akimis matyti negalima.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idx="1" type="body"/>
          </p:nvPr>
        </p:nvSpPr>
        <p:spPr>
          <a:xfrm>
            <a:off x="179512" y="188640"/>
            <a:ext cx="8964488" cy="666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2145"/>
              <a:buNone/>
            </a:pPr>
            <a:r>
              <a:rPr b="1" lang="lt-LT" sz="3300"/>
              <a:t>Poetine kalba piešinį galima apibūdinti taip: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i="1" lang="lt-LT"/>
              <a:t>				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i="1" lang="lt-LT"/>
              <a:t>				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i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i="1"/>
          </a:p>
        </p:txBody>
      </p:sp>
      <p:sp>
        <p:nvSpPr>
          <p:cNvPr id="144" name="Google Shape;144;p11"/>
          <p:cNvSpPr/>
          <p:nvPr/>
        </p:nvSpPr>
        <p:spPr>
          <a:xfrm>
            <a:off x="539552" y="760050"/>
            <a:ext cx="7200800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ok Antiqua"/>
              <a:buNone/>
            </a:pPr>
            <a:r>
              <a:rPr i="1" lang="lt-LT" sz="27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Pabučiavimas tavo buvo karštas ir trumpas,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ok Antiqua"/>
              <a:buNone/>
            </a:pPr>
            <a:r>
              <a:rPr i="1" lang="lt-LT" sz="27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Ir, kaip žaibas staigus ir svaigus, kaip naktis –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ok Antiqua"/>
              <a:buNone/>
            </a:pPr>
            <a:r>
              <a:rPr i="1" lang="lt-LT" sz="27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 galinga pagunda! – Ir šventieji suklumpa..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ok Antiqua"/>
              <a:buNone/>
            </a:pPr>
            <a:r>
              <a:rPr i="1" lang="lt-LT" sz="27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Pabučiavimas tavo – pavogta kibirkštis.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ok Antiqua"/>
              <a:buNone/>
            </a:pPr>
            <a:r>
              <a:t/>
            </a:r>
            <a:endParaRPr i="1" sz="27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ok Antiqua"/>
              <a:buNone/>
            </a:pPr>
            <a:r>
              <a:rPr i="1" lang="lt-LT" sz="27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Negaliu aš pamiršti tų įkaitusių lūpų –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ok Antiqua"/>
              <a:buNone/>
            </a:pPr>
            <a:r>
              <a:rPr i="1" lang="lt-LT" sz="27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Jos išdegino žymę lig širdies gilumos!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ok Antiqua"/>
              <a:buNone/>
            </a:pPr>
            <a:r>
              <a:rPr i="1" lang="lt-LT" sz="27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Ir beprotišku svaiguliu mintį užsupo –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ok Antiqua"/>
              <a:buNone/>
            </a:pPr>
            <a:r>
              <a:rPr i="1" lang="lt-LT" sz="27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Ji, kaip vergė, prie tavęs dieną naktį rymos.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7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ok Antiqua"/>
              <a:buNone/>
            </a:pPr>
            <a:r>
              <a:rPr i="1" lang="lt-LT" sz="27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Ne gyvatė įkando – karštos lūpos bučiavo!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ok Antiqua"/>
              <a:buNone/>
            </a:pPr>
            <a:r>
              <a:rPr i="1" lang="lt-LT" sz="27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Ligi kaulų nusmilko šiurpulinga šalna –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ok Antiqua"/>
              <a:buNone/>
            </a:pPr>
            <a:r>
              <a:rPr i="1" lang="lt-LT" sz="27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Negaliu aš pamiršti... Ne žinau, kad ir tavo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ook Antiqua"/>
              <a:buNone/>
            </a:pPr>
            <a:r>
              <a:rPr i="1" lang="lt-LT" sz="27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Visos mintys ir aistros – bendro laužo liepsna!</a:t>
            </a: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6928329" y="5445224"/>
            <a:ext cx="221567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lt-LT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Salomėja Nėris.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lt-LT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PABUČIAVIMAS</a:t>
            </a:r>
            <a:endParaRPr b="1"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/>
          <p:nvPr>
            <p:ph idx="1" type="body"/>
          </p:nvPr>
        </p:nvSpPr>
        <p:spPr>
          <a:xfrm>
            <a:off x="108520" y="404624"/>
            <a:ext cx="9144000" cy="597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rtl="0" algn="l"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lt-LT" sz="3200"/>
              <a:t>Kasdienė mūsų kalba apsiriboja tikrovės atpasakojimu, ji įvardija tai, ką mes matome ar girdime.</a:t>
            </a:r>
            <a:endParaRPr/>
          </a:p>
          <a:p>
            <a:pPr indent="0" lvl="0" marL="95250" rtl="0" algn="l"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lt-LT" sz="3200"/>
              <a:t>Poetinė kalba, kaip matome iš pavyzdžio, siekia atskleisti tai, kas slepiasi už vaizdo: ji ne tik fiksuoja bučiavimo veiksmą, bet atskleidžia, kokius jausmus pabučiavimas sukėlė (svaigulį, džiaugsmą, malonumą, aistrą).</a:t>
            </a:r>
            <a:endParaRPr/>
          </a:p>
          <a:p>
            <a:pPr indent="0" lvl="0" marL="95250" rtl="0" algn="l"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lt-LT" sz="3200"/>
              <a:t>Kasdienė kalba reikalauja aiškumo, o mūsų jausmai ir patyrimai dažnai būna neaiškūs, todėl ir poetine kalba rašomi lyriniai tekstai atrodo neaiškūs ir migloti.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sp>
        <p:nvSpPr>
          <p:cNvPr id="156" name="Google Shape;156;p13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b="1" lang="lt-LT" sz="6000"/>
              <a:t>III uždavinys. Aptarti svarbiausius lyrinio teksto bruožus.</a:t>
            </a:r>
            <a:endParaRPr/>
          </a:p>
          <a:p>
            <a:pPr indent="-163830" lvl="0" marL="548640" rtl="0" algn="l">
              <a:spcBef>
                <a:spcPts val="1200"/>
              </a:spcBef>
              <a:spcAft>
                <a:spcPts val="0"/>
              </a:spcAft>
              <a:buSzPts val="3900"/>
              <a:buNone/>
            </a:pPr>
            <a:r>
              <a:t/>
            </a:r>
            <a:endParaRPr b="1" sz="6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/>
          <p:nvPr>
            <p:ph idx="1" type="body"/>
          </p:nvPr>
        </p:nvSpPr>
        <p:spPr>
          <a:xfrm>
            <a:off x="-324544" y="-99392"/>
            <a:ext cx="9468544" cy="6192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lt-LT" sz="3600"/>
              <a:t>	Poetine kalba dažniausiai rašomi lyriniai kūriniai.</a:t>
            </a:r>
            <a:endParaRPr/>
          </a:p>
          <a:p>
            <a:pPr indent="-411480" lvl="0" marL="548640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rPr lang="lt-LT" sz="3600"/>
              <a:t>	Lyriniai kūriniai atskleidžia žmogaus jausmų pasaulį. Jie meninėmis priemonėmis išreiškia sunkiai apčiuopiamus jausmus. </a:t>
            </a:r>
            <a:endParaRPr/>
          </a:p>
          <a:p>
            <a:pPr indent="-411480" lvl="0" marL="548640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rPr lang="lt-LT" sz="3600"/>
              <a:t>	Kaip matėme iš Salomėjos Nėries eilėraščio </a:t>
            </a:r>
            <a:r>
              <a:rPr i="1" lang="lt-LT" sz="3600"/>
              <a:t>Pabučiavimas</a:t>
            </a:r>
            <a:r>
              <a:rPr lang="lt-LT" sz="3600"/>
              <a:t>, lyriniam kūriniui svarbu ne pasakoti istoriją, bet atskleisti, kokie jausmai užplūsta vienoje ar kitoje situacijoje. </a:t>
            </a:r>
            <a:endParaRPr/>
          </a:p>
          <a:p>
            <a:pPr indent="-411480" lvl="0" marL="548640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rPr lang="lt-LT" sz="3600"/>
              <a:t>	Taigi lyrika vaizduoja žmogų iš vidaus.</a:t>
            </a:r>
            <a:endParaRPr/>
          </a:p>
          <a:p>
            <a:pPr indent="-262890" lvl="0" marL="548640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/>
          <p:nvPr>
            <p:ph idx="1" type="body"/>
          </p:nvPr>
        </p:nvSpPr>
        <p:spPr>
          <a:xfrm>
            <a:off x="-216024" y="0"/>
            <a:ext cx="5796136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lt-LT"/>
              <a:t>	Dažniausiai lyrinis kūrinys yra eiliuotas. Nors šiuolaikinė poezija vengia rimo.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lt-LT"/>
              <a:t>	Eiliuota kalba atspindi žmogaus jausmo ritmą.  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lt-LT"/>
              <a:t>	Lyrinio kūrinio kalbantysis vadinamas lyriniu “aš”, lyriniu subjektu arba eilėraščio žmogumi.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lt-LT"/>
              <a:t>	Jo negalima painioti su autoriumi, nes lyriniame kūrinyje tiek autorius, tiek skaitytojas tarsi </a:t>
            </a:r>
            <a:r>
              <a:rPr b="1" lang="lt-LT"/>
              <a:t>tampa kitu žmogumi, galinčiu save pamatyti iš vidaus.</a:t>
            </a:r>
            <a:endParaRPr b="1"/>
          </a:p>
        </p:txBody>
      </p:sp>
      <p:pic>
        <p:nvPicPr>
          <p:cNvPr descr="http://t2.gstatic.com/images?q=tbn:ANd9GcTx2cm6R-7O6ZqFORXfdOxwL9y42aDQLUjsv_rspi-Xawfx3lnE" id="167" name="Google Shape;167;p15"/>
          <p:cNvPicPr preferRelativeResize="0"/>
          <p:nvPr/>
        </p:nvPicPr>
        <p:blipFill rotWithShape="1">
          <a:blip r:embed="rId3">
            <a:alphaModFix/>
          </a:blip>
          <a:srcRect b="0" l="27178" r="0" t="5426"/>
          <a:stretch/>
        </p:blipFill>
        <p:spPr>
          <a:xfrm>
            <a:off x="5364088" y="116632"/>
            <a:ext cx="3635896" cy="64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/>
          <p:nvPr>
            <p:ph idx="1" type="body"/>
          </p:nvPr>
        </p:nvSpPr>
        <p:spPr>
          <a:xfrm>
            <a:off x="-396552" y="-99392"/>
            <a:ext cx="5544616" cy="6912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950"/>
              <a:buNone/>
            </a:pPr>
            <a:r>
              <a:rPr lang="lt-LT" sz="3000"/>
              <a:t>	Kadangi lyriniai kūriniai kalba apie vidinį pasaulį, juose laikas ir erdvė ne visada būna konkretūs ir aiškūs.</a:t>
            </a:r>
            <a:endParaRPr/>
          </a:p>
          <a:p>
            <a:pPr indent="-411480" lvl="0" marL="54864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rPr lang="lt-LT" sz="3000"/>
              <a:t>	Dažniausiai veiksmas vyksta vidinėje erdvėje (mintys, sapnai, svajonės, praeities vizijos ir pan.) ir vidiniame laike (prisiminimai, svajonės, išgyvenimo  - bučinio, prisilietimo, netekties, susitikimo – momentas ir pan.).</a:t>
            </a:r>
            <a:endParaRPr sz="3000"/>
          </a:p>
        </p:txBody>
      </p:sp>
      <p:pic>
        <p:nvPicPr>
          <p:cNvPr descr="http://artistintheindustry.files.wordpress.com/2013/09/inner_world.jpg" id="173" name="Google Shape;1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620688"/>
            <a:ext cx="3837037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/>
          <p:nvPr>
            <p:ph idx="1" type="body"/>
          </p:nvPr>
        </p:nvSpPr>
        <p:spPr>
          <a:xfrm>
            <a:off x="0" y="188640"/>
            <a:ext cx="8892480" cy="61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3510"/>
              <a:buNone/>
            </a:pPr>
            <a:r>
              <a:rPr lang="lt-LT" sz="5400"/>
              <a:t>	Taigi, analizuojant lyrinį kūrinį, svarbu išskirti svarbiausius įvaizdžius, ieškoti jų sąsajų ir išryškinti, kokį jausmą, mintį ar idėją tais įvaizdžiais kūrinys perduoda.</a:t>
            </a:r>
            <a:endParaRPr sz="5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 txBox="1"/>
          <p:nvPr>
            <p:ph idx="1" type="body"/>
          </p:nvPr>
        </p:nvSpPr>
        <p:spPr>
          <a:xfrm>
            <a:off x="457200" y="1196752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b="1" lang="lt-LT" sz="6000"/>
              <a:t>	IV uždavinys. Pagal teorinę medžiagą analizuoti Vytauto Mačernio 11 rudens sonetą.</a:t>
            </a:r>
            <a:endParaRPr/>
          </a:p>
          <a:p>
            <a:pPr indent="-163830" lvl="0" marL="548640" rtl="0" algn="l">
              <a:spcBef>
                <a:spcPts val="1200"/>
              </a:spcBef>
              <a:spcAft>
                <a:spcPts val="0"/>
              </a:spcAft>
              <a:buSzPts val="3900"/>
              <a:buNone/>
            </a:pPr>
            <a:r>
              <a:t/>
            </a:r>
            <a:endParaRPr b="1" sz="6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idx="1" type="body"/>
          </p:nvPr>
        </p:nvSpPr>
        <p:spPr>
          <a:xfrm>
            <a:off x="1691680" y="188640"/>
            <a:ext cx="5796136" cy="666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Mergaitė, mylimo glėby apsvaigus,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Poetas, laurų lapais vainikuotas, 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Valdovas, pergale kovas užbaigęs, 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Ir šeimininkas iškilmingos puotos – 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 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Visi, pasiekę laimės apogėjų,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Išvysta momentui atvertą dangų, 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Ir per kraštus jų džiaugsmas išsiliejęs 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Pavirsta į žaizdų aliejų brangų 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 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Žmogus praeina ilgą tamsų kelią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Likimo užmirštas, šešėly, laukime, 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Bet štai staiga į tamsą žaibas skelia 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 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Ir nušviečia didžia gyvenimo šviesa 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Slaptus kentėjimus ir kelią vingų, </a:t>
            </a:r>
            <a:endParaRPr/>
          </a:p>
          <a:p>
            <a:pPr indent="-411480" lvl="0" marL="54864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1547"/>
              <a:buNone/>
            </a:pPr>
            <a:r>
              <a:rPr lang="lt-LT" sz="2380"/>
              <a:t>Atvedusį sostan kalnų didingų. </a:t>
            </a:r>
            <a:endParaRPr sz="238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lt-LT"/>
              <a:t>Tikslas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2600"/>
              <a:buChar char="▣"/>
            </a:pPr>
            <a:r>
              <a:rPr lang="lt-LT" sz="4000"/>
              <a:t>Apibrėžti, kas yra poetinė kalba, išmokti interpretuoti ja išsakomą prasmę.</a:t>
            </a:r>
            <a:endParaRPr sz="4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idx="1" type="body"/>
          </p:nvPr>
        </p:nvSpPr>
        <p:spPr>
          <a:xfrm>
            <a:off x="0" y="-27384"/>
            <a:ext cx="9144000" cy="666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76212" lvl="0" marL="96838" rtl="0" algn="l"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lt-LT" sz="3600"/>
              <a:t>Lyriniame kūrinyje nustatyti temą (apie ką kūrinys) ir įvardinti jo pagrindinę mintį/idėją (ką jis mums pasakė) nėra lengva. </a:t>
            </a:r>
            <a:endParaRPr sz="3600"/>
          </a:p>
          <a:p>
            <a:pPr indent="176212" lvl="0" marL="96838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rPr lang="lt-LT" sz="3600"/>
              <a:t>Tačiau visad temą ir idėją galima bent pajusti ir įvardinti. Išskirdami temą, mes privalome pagrįsti savo nuomonę. Pagrindimas atliekamas aiškinantis meninių įvaizdžių prasmes. </a:t>
            </a:r>
            <a:endParaRPr sz="3600"/>
          </a:p>
          <a:p>
            <a:pPr indent="176212" lvl="0" marL="96838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rPr lang="lt-LT" sz="3600"/>
              <a:t>Atidžiai pažvelkime į nagrinėjamo soneto pirmąją strofą ir išryškinkime jose veikiančius įvaizdžius.</a:t>
            </a:r>
            <a:endParaRPr sz="3600"/>
          </a:p>
          <a:p>
            <a:pPr indent="176212" lvl="0" marL="96838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 sz="3600"/>
          </a:p>
          <a:p>
            <a:pPr indent="176212" lvl="0" marL="96838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rPr lang="lt-LT" sz="3600"/>
              <a:t> </a:t>
            </a:r>
            <a:endParaRPr sz="3600"/>
          </a:p>
          <a:p>
            <a:pPr indent="-411480" lvl="0" marL="548640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/>
          <p:nvPr>
            <p:ph type="title"/>
          </p:nvPr>
        </p:nvSpPr>
        <p:spPr>
          <a:xfrm>
            <a:off x="467544" y="-273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90"/>
              <a:buFont typeface="Lucida Sans"/>
              <a:buNone/>
            </a:pPr>
            <a:r>
              <a:rPr i="1" lang="lt-LT" sz="3690"/>
              <a:t>Mergaitė, </a:t>
            </a:r>
            <a:r>
              <a:rPr i="1" lang="lt-LT" sz="3690" u="sng"/>
              <a:t>mylimo glėby</a:t>
            </a:r>
            <a:r>
              <a:rPr i="1" lang="lt-LT" sz="3690"/>
              <a:t> apsvaigus,</a:t>
            </a:r>
            <a:endParaRPr sz="3690"/>
          </a:p>
        </p:txBody>
      </p:sp>
      <p:pic>
        <p:nvPicPr>
          <p:cNvPr descr="http://www.topillustrations.com/_upload/portfolio/128974653292630542.jpg" id="200" name="Google Shape;200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2" y="1556792"/>
            <a:ext cx="289518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/>
        </p:nvSpPr>
        <p:spPr>
          <a:xfrm>
            <a:off x="395536" y="1196752"/>
            <a:ext cx="5616624" cy="7533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Kaip supratome, poetinė kalba ne fiksuoja tai, ką mato, bet vaizdu išreiškia jausmus ir emocijas. Taigi, čia svarbu ne pasakyti, kad kažkas apkabino mergaitę, bet išreikšti apkabinimo keliamą emociją.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lt-LT" sz="3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Kokią emociją matome paveikslėlyje ir jaučiame pirmoje soneto eilutėje?</a:t>
            </a:r>
            <a:endParaRPr/>
          </a:p>
          <a:p>
            <a:pPr indent="-411480" lvl="0" marL="54864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>
            <p:ph idx="1" type="body"/>
          </p:nvPr>
        </p:nvSpPr>
        <p:spPr>
          <a:xfrm>
            <a:off x="25152" y="404664"/>
            <a:ext cx="8867328" cy="64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lt-LT" sz="3400"/>
              <a:t>	Matome išsipildžiusią svajonę, laukimą ir ilgesį, virtusį meile. Tokią interpretaciją siūlo žodis </a:t>
            </a:r>
            <a:r>
              <a:rPr i="1" lang="lt-LT" sz="3400"/>
              <a:t>apsvaigus</a:t>
            </a:r>
            <a:r>
              <a:rPr lang="lt-LT" sz="3400"/>
              <a:t>, kuris rodo, kad glėbys pakylėja, vadinasi, jis buvo ilgai lauktas. 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SzPts val="2210"/>
              <a:buNone/>
            </a:pPr>
            <a:r>
              <a:rPr lang="lt-LT" sz="3400"/>
              <a:t>	 Analizuojant lyrikos kūrinį, neužtenka išaiškinti tik vieną meninę priemonę: būtina žiūrėti į ryšius su kitais meniniais įvaizdžiais. </a:t>
            </a:r>
            <a:endParaRPr sz="3400"/>
          </a:p>
          <a:p>
            <a:pPr indent="-411480" lvl="0" marL="548640" rtl="0" algn="l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SzPts val="2210"/>
              <a:buNone/>
            </a:pPr>
            <a:r>
              <a:rPr lang="lt-LT" sz="3400"/>
              <a:t>	 Pažvelgę į kitas šios strofos eilutes, matome, kad visus juos sieja kažko, kas ilgai buvo laukta, pasiekimas.</a:t>
            </a:r>
            <a:endParaRPr sz="3400"/>
          </a:p>
          <a:p>
            <a:pPr indent="-411480" lvl="0" marL="548640" rtl="0" algn="l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 sz="3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type="title"/>
          </p:nvPr>
        </p:nvSpPr>
        <p:spPr>
          <a:xfrm>
            <a:off x="-36512" y="-99392"/>
            <a:ext cx="9396536" cy="2232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200"/>
              <a:buFont typeface="Lucida Sans"/>
              <a:buNone/>
            </a:pPr>
            <a:r>
              <a:rPr i="1" lang="lt-LT" sz="3200"/>
              <a:t>Poetas, </a:t>
            </a:r>
            <a:r>
              <a:rPr i="1" lang="lt-LT" sz="3200" u="sng"/>
              <a:t>laurų lapais vainikuotas</a:t>
            </a:r>
            <a:r>
              <a:rPr i="1" lang="lt-LT" sz="3200"/>
              <a:t>,</a:t>
            </a:r>
            <a:br>
              <a:rPr lang="lt-LT" sz="3200"/>
            </a:br>
            <a:r>
              <a:rPr i="1" lang="lt-LT" sz="3200"/>
              <a:t>Valdovas, </a:t>
            </a:r>
            <a:r>
              <a:rPr i="1" lang="lt-LT" sz="3200" u="sng"/>
              <a:t>pergale kovas užbaigęs,</a:t>
            </a:r>
            <a:r>
              <a:rPr i="1" lang="lt-LT" sz="3200"/>
              <a:t> </a:t>
            </a:r>
            <a:br>
              <a:rPr lang="lt-LT" sz="3200"/>
            </a:br>
            <a:r>
              <a:rPr i="1" lang="lt-LT" sz="3200"/>
              <a:t>Ir </a:t>
            </a:r>
            <a:r>
              <a:rPr i="1" lang="lt-LT" sz="3200" u="sng"/>
              <a:t>šeimininkas iškilmingos puotos</a:t>
            </a:r>
            <a:r>
              <a:rPr i="1" lang="lt-LT" sz="3200"/>
              <a:t> – </a:t>
            </a:r>
            <a:br>
              <a:rPr lang="lt-LT" sz="3200"/>
            </a:br>
            <a:endParaRPr sz="3200"/>
          </a:p>
        </p:txBody>
      </p:sp>
      <p:pic>
        <p:nvPicPr>
          <p:cNvPr descr="http://www.artic.edu/aic/collections/citi/images/standard/WebLarge/WebImg_000177/68051_1933015.jpg" id="212" name="Google Shape;21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628800"/>
            <a:ext cx="223224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c09.deviantart.net/fs70/i/2010/233/9/8/Warrior_in_victory_by_aaronwty.jpg" id="213" name="Google Shape;21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808" y="1628800"/>
            <a:ext cx="237626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4.hubimg.com/u/4456231_f496.jpg" id="214" name="Google Shape;21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8104" y="1700808"/>
            <a:ext cx="3312368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idx="1" type="body"/>
          </p:nvPr>
        </p:nvSpPr>
        <p:spPr>
          <a:xfrm>
            <a:off x="-180528" y="-99392"/>
            <a:ext cx="9324528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lt-LT" sz="3400"/>
              <a:t>	</a:t>
            </a:r>
            <a:r>
              <a:rPr i="1" lang="lt-LT" sz="3400"/>
              <a:t>Laurų vainikas </a:t>
            </a:r>
            <a:r>
              <a:rPr lang="lt-LT" sz="3400"/>
              <a:t>reiškia kūrybinio talento pripažinimą, ilgo, nuoširdaus ir sunkaus darbo įvertinimą. </a:t>
            </a:r>
            <a:endParaRPr sz="3400"/>
          </a:p>
          <a:p>
            <a:pPr indent="-411480" lvl="0" marL="548640" rtl="0" algn="l">
              <a:spcBef>
                <a:spcPts val="680"/>
              </a:spcBef>
              <a:spcAft>
                <a:spcPts val="0"/>
              </a:spcAft>
              <a:buSzPts val="2210"/>
              <a:buNone/>
            </a:pPr>
            <a:r>
              <a:rPr lang="lt-LT" sz="3400"/>
              <a:t>	</a:t>
            </a:r>
            <a:r>
              <a:rPr i="1" lang="lt-LT" sz="3400"/>
              <a:t>Pergalė kare </a:t>
            </a:r>
            <a:r>
              <a:rPr lang="lt-LT" sz="3400"/>
              <a:t>taip pat yra sunkaus ir rizikingo darbo pabaiga. </a:t>
            </a:r>
            <a:endParaRPr sz="3400"/>
          </a:p>
          <a:p>
            <a:pPr indent="-411480" lvl="0" marL="548640" rtl="0" algn="l">
              <a:spcBef>
                <a:spcPts val="680"/>
              </a:spcBef>
              <a:spcAft>
                <a:spcPts val="0"/>
              </a:spcAft>
              <a:buSzPts val="2210"/>
              <a:buNone/>
            </a:pPr>
            <a:r>
              <a:rPr lang="lt-LT" sz="3400"/>
              <a:t>	O </a:t>
            </a:r>
            <a:r>
              <a:rPr i="1" lang="lt-LT" sz="3400"/>
              <a:t>buvimas šeimininku iškilmingos puotos</a:t>
            </a:r>
            <a:r>
              <a:rPr lang="lt-LT" sz="3400"/>
              <a:t> – tai didžiulė pagarba, nes į iškilmingą puotą ateinama pagerbti šeimininko ir jo namų. Tokia pagarba nusipelnoma visu gyvenimu: žmogišku požiūriu į kitus žmones, atsakingu požiūriu į darbą, suvokimu, kad siekiant savo tikslų negalima pamiršti žmogiškumo. </a:t>
            </a:r>
            <a:endParaRPr/>
          </a:p>
          <a:p>
            <a:pPr indent="-411480" lvl="0" marL="548640" rtl="0" algn="l">
              <a:spcBef>
                <a:spcPts val="680"/>
              </a:spcBef>
              <a:spcAft>
                <a:spcPts val="0"/>
              </a:spcAft>
              <a:buSzPts val="2210"/>
              <a:buNone/>
            </a:pPr>
            <a:r>
              <a:rPr lang="lt-LT" sz="3400"/>
              <a:t>	</a:t>
            </a:r>
            <a:endParaRPr/>
          </a:p>
          <a:p>
            <a:pPr indent="-271145" lvl="0" marL="548640" rtl="0" algn="l">
              <a:spcBef>
                <a:spcPts val="6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 sz="3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>
            <p:ph idx="1" type="body"/>
          </p:nvPr>
        </p:nvSpPr>
        <p:spPr>
          <a:xfrm>
            <a:off x="0" y="188640"/>
            <a:ext cx="5148064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50"/>
              <a:buNone/>
            </a:pPr>
            <a:r>
              <a:rPr lang="lt-LT" sz="3000"/>
              <a:t>Taigi pagrįstai galime teigti, kad soneto tema yra </a:t>
            </a:r>
            <a:r>
              <a:rPr i="1" lang="lt-LT" sz="3000"/>
              <a:t>žmogaus vidinė kelionė tikslo link</a:t>
            </a:r>
            <a:r>
              <a:rPr lang="lt-LT" sz="3000"/>
              <a:t>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rPr lang="lt-LT" sz="3000"/>
              <a:t>Antroje strofoje ši tema įtvirtinama </a:t>
            </a:r>
            <a:r>
              <a:rPr i="1" lang="lt-LT" sz="3000"/>
              <a:t>laimės apogėjaus </a:t>
            </a:r>
            <a:r>
              <a:rPr lang="lt-LT" sz="3000"/>
              <a:t>ir </a:t>
            </a:r>
            <a:r>
              <a:rPr i="1" lang="lt-LT" sz="3000"/>
              <a:t>atverto dangaus </a:t>
            </a:r>
            <a:r>
              <a:rPr lang="lt-LT" sz="3000"/>
              <a:t>įvaizdžiais:</a:t>
            </a:r>
            <a:r>
              <a:rPr i="1" lang="lt-LT" sz="3000"/>
              <a:t> 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rPr lang="lt-LT" sz="3000"/>
              <a:t>Apogėjus – didžiausias pasiekimas, suklestėjimas.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rPr lang="lt-LT" sz="3000"/>
              <a:t>Atvertas dangus – tai pilnatvė, harmonija, užliejusi pasiekus tikslą. 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sz="3000"/>
          </a:p>
        </p:txBody>
      </p:sp>
      <p:pic>
        <p:nvPicPr>
          <p:cNvPr descr="http://files.myopera.com/hongcuong/albums/47019/prince.jpg" id="225" name="Google Shape;22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3465" y="692696"/>
            <a:ext cx="3861023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 txBox="1"/>
          <p:nvPr>
            <p:ph type="title"/>
          </p:nvPr>
        </p:nvSpPr>
        <p:spPr>
          <a:xfrm>
            <a:off x="0" y="5661248"/>
            <a:ext cx="8964488" cy="1368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00"/>
              <a:buFont typeface="Lucida Sans"/>
              <a:buNone/>
            </a:pPr>
            <a:r>
              <a:rPr i="1" lang="lt-LT" sz="3600"/>
              <a:t>Visi, pasiekę </a:t>
            </a:r>
            <a:r>
              <a:rPr i="1" lang="lt-LT" sz="3600" u="sng"/>
              <a:t>laimės apogėjų</a:t>
            </a:r>
            <a:r>
              <a:rPr i="1" lang="lt-LT" sz="3600"/>
              <a:t>,</a:t>
            </a:r>
            <a:br>
              <a:rPr lang="lt-LT" sz="3600"/>
            </a:br>
            <a:r>
              <a:rPr i="1" lang="lt-LT" sz="3600"/>
              <a:t>Išvysta momentui </a:t>
            </a:r>
            <a:r>
              <a:rPr i="1" lang="lt-LT" sz="3600" u="sng"/>
              <a:t>atvertą dangų</a:t>
            </a:r>
            <a:r>
              <a:rPr i="1" lang="lt-LT" sz="3600"/>
              <a:t>,</a:t>
            </a:r>
            <a:br>
              <a:rPr lang="lt-LT" sz="3600"/>
            </a:b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idx="1" type="body"/>
          </p:nvPr>
        </p:nvSpPr>
        <p:spPr>
          <a:xfrm>
            <a:off x="35496" y="1528152"/>
            <a:ext cx="648072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75" lvl="0" marL="15875" rtl="0" algn="l"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lt-LT" sz="3200"/>
              <a:t>	Paskutinėje antros strofos eilutėje harmoningą soneto nuotaiką sudrumsčia </a:t>
            </a:r>
            <a:r>
              <a:rPr i="1" lang="lt-LT" sz="3200"/>
              <a:t>žaizdų aliejaus </a:t>
            </a:r>
            <a:r>
              <a:rPr lang="lt-LT" sz="3200"/>
              <a:t>įvaizdis.</a:t>
            </a:r>
            <a:endParaRPr sz="3200"/>
          </a:p>
          <a:p>
            <a:pPr indent="-15875" lvl="0" marL="15875" rtl="0" algn="l"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lt-LT" sz="3200"/>
              <a:t>Naujasis Katalikų žodynas aiškina, kad „aliejus yra maistas ir vaistai, todėl jis yra naudojamas kaip dvasinio maitinimo ir gydymo simbolis.“ Sonete </a:t>
            </a:r>
            <a:r>
              <a:rPr i="1" lang="lt-LT" sz="3200"/>
              <a:t>džiaugsmas</a:t>
            </a:r>
            <a:r>
              <a:rPr lang="lt-LT" sz="3200"/>
              <a:t> virsta </a:t>
            </a:r>
            <a:r>
              <a:rPr i="1" lang="lt-LT" sz="3200"/>
              <a:t>žaizdų aliejumi</a:t>
            </a:r>
            <a:r>
              <a:rPr lang="lt-LT" sz="3200"/>
              <a:t>. Kodėl pasitenkama tokia įvaizdžių kombinacija?</a:t>
            </a:r>
            <a:endParaRPr sz="3200"/>
          </a:p>
        </p:txBody>
      </p:sp>
      <p:sp>
        <p:nvSpPr>
          <p:cNvPr id="232" name="Google Shape;232;p26"/>
          <p:cNvSpPr txBox="1"/>
          <p:nvPr>
            <p:ph type="title"/>
          </p:nvPr>
        </p:nvSpPr>
        <p:spPr>
          <a:xfrm>
            <a:off x="-80375" y="274650"/>
            <a:ext cx="922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90"/>
              <a:buFont typeface="Lucida Sans"/>
              <a:buNone/>
            </a:pPr>
            <a:r>
              <a:rPr i="1" lang="lt-LT" sz="3690"/>
              <a:t>Ir per kraštus jų džiaugsmas išsiliejęs </a:t>
            </a:r>
            <a:br>
              <a:rPr lang="lt-LT" sz="3690"/>
            </a:br>
            <a:r>
              <a:rPr i="1" lang="lt-LT" sz="3690"/>
              <a:t>Pavirsta į </a:t>
            </a:r>
            <a:r>
              <a:rPr i="1" lang="lt-LT" sz="3690" u="sng"/>
              <a:t>žaizdų aliejų brangų</a:t>
            </a:r>
            <a:r>
              <a:rPr i="1" lang="lt-LT" sz="3690"/>
              <a:t> </a:t>
            </a:r>
            <a:br>
              <a:rPr lang="lt-LT" sz="3690"/>
            </a:br>
            <a:endParaRPr sz="3690"/>
          </a:p>
        </p:txBody>
      </p:sp>
      <p:pic>
        <p:nvPicPr>
          <p:cNvPr descr="http://us.123rf.com/400wm/400/400/oscar/oscar1201/oscar120100057/11989809-anointing-oil-inside-a-church.jpg" id="233" name="Google Shape;23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4208" y="1484784"/>
            <a:ext cx="2455143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-396552" y="-128032"/>
            <a:ext cx="9540552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lt-LT" sz="3200"/>
              <a:t>	</a:t>
            </a:r>
            <a:r>
              <a:rPr lang="lt-LT" sz="3100"/>
              <a:t>Susieję pirmųjų dviejų strofų įvaizdžių reikšmes, suprantame, kad</a:t>
            </a:r>
            <a:r>
              <a:rPr i="1" lang="lt-LT" sz="3100"/>
              <a:t> pasiekto tikslo </a:t>
            </a:r>
            <a:r>
              <a:rPr lang="lt-LT" sz="3100"/>
              <a:t>sukeltas džiaugsmas yra atlygis, kuris sušvelnina kančią, patirtą siekiant to tikslo. Taigi žmogaus vidinė kelionė į savo tikslą neišvengiamai yra paženklinta sunkumų. Ši mintis išskleidžiama trečioje soneto strofoje:</a:t>
            </a:r>
            <a:endParaRPr/>
          </a:p>
          <a:p>
            <a:pPr indent="-279400" lvl="0" marL="548640" rtl="0" algn="l"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sz="3200"/>
          </a:p>
        </p:txBody>
      </p:sp>
      <p:sp>
        <p:nvSpPr>
          <p:cNvPr id="239" name="Google Shape;239;p27"/>
          <p:cNvSpPr txBox="1"/>
          <p:nvPr>
            <p:ph type="title"/>
          </p:nvPr>
        </p:nvSpPr>
        <p:spPr>
          <a:xfrm>
            <a:off x="-252536" y="3140968"/>
            <a:ext cx="98285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90"/>
              <a:buFont typeface="Lucida Sans"/>
              <a:buNone/>
            </a:pPr>
            <a:r>
              <a:rPr i="1" lang="lt-LT" sz="3690"/>
              <a:t>Žmogus praeina ilgą </a:t>
            </a:r>
            <a:r>
              <a:rPr i="1" lang="lt-LT" sz="3690" u="sng"/>
              <a:t>tamsų kelią</a:t>
            </a:r>
            <a:r>
              <a:rPr i="1" lang="lt-LT" sz="3690"/>
              <a:t> </a:t>
            </a:r>
            <a:br>
              <a:rPr i="1" lang="lt-LT" sz="3690"/>
            </a:br>
            <a:r>
              <a:rPr i="1" lang="lt-LT" sz="3690" u="sng"/>
              <a:t>Likimo užmirštas</a:t>
            </a:r>
            <a:r>
              <a:rPr i="1" lang="lt-LT" sz="3690"/>
              <a:t>, šešėly, </a:t>
            </a:r>
            <a:r>
              <a:rPr i="1" lang="lt-LT" sz="3690" u="sng"/>
              <a:t>laukime</a:t>
            </a:r>
            <a:r>
              <a:rPr i="1" lang="lt-LT" sz="3690"/>
              <a:t>, </a:t>
            </a:r>
            <a:endParaRPr i="1" sz="3690"/>
          </a:p>
        </p:txBody>
      </p:sp>
      <p:pic>
        <p:nvPicPr>
          <p:cNvPr descr="http://frontlinestudy.com/wp-content/uploads/walk-dark-light-5.jpg" id="240" name="Google Shape;2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4293096"/>
            <a:ext cx="295232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oetryoflife.com/wp-content/uploads/2012/03/Lonely-Man-Sitting.jpg" id="241" name="Google Shape;24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2" y="4293096"/>
            <a:ext cx="2880320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36512" y="188600"/>
            <a:ext cx="9144000" cy="61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5250" rtl="0" algn="l"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lt-LT" sz="3200"/>
              <a:t>Bet koks tikslas yra mūsų vaizduotės kūrinys, o vaizduotėje viskas atrodo lengvai pasiekiama. Deja, realybėje neišvengiame ir </a:t>
            </a:r>
            <a:r>
              <a:rPr i="1" lang="lt-LT" sz="3200"/>
              <a:t>tamsaus kelio</a:t>
            </a:r>
            <a:r>
              <a:rPr lang="lt-LT" sz="3200"/>
              <a:t> (pasimetimo, nežinomybės). Mes negalime numatyti savo veiksmų pasekmių, todėl dažnai dvejojame, pasimetame, kankinamės nežinomybėje, jaučiame atsidūrę </a:t>
            </a:r>
            <a:r>
              <a:rPr i="1" lang="lt-LT" sz="3200"/>
              <a:t>likimo užmaršty, </a:t>
            </a:r>
            <a:r>
              <a:rPr lang="lt-LT" sz="3200"/>
              <a:t>nustumti </a:t>
            </a:r>
            <a:r>
              <a:rPr i="1" lang="lt-LT" sz="3200"/>
              <a:t>į šešėly</a:t>
            </a:r>
            <a:r>
              <a:rPr lang="lt-LT" sz="3200"/>
              <a:t>, apleisti, vieniši. Šios būsenos yra būtinos, jos patikrina mūsų vidinę stiprybę, išbando mūsų </a:t>
            </a:r>
            <a:r>
              <a:rPr i="1" lang="lt-LT" sz="3200"/>
              <a:t>vilties </a:t>
            </a:r>
            <a:r>
              <a:rPr lang="lt-LT" sz="3200"/>
              <a:t>tvirtumą. Taigi, </a:t>
            </a:r>
            <a:r>
              <a:rPr i="1" lang="lt-LT" sz="3200"/>
              <a:t>laimės apogėjaus</a:t>
            </a:r>
            <a:r>
              <a:rPr lang="lt-LT" sz="3200"/>
              <a:t> nebūtų, jeigu nebūtų </a:t>
            </a:r>
            <a:r>
              <a:rPr i="1" lang="lt-LT" sz="3200"/>
              <a:t>vilties</a:t>
            </a:r>
            <a:r>
              <a:rPr lang="lt-LT" sz="3200"/>
              <a:t>, kuri padeda iškęsti gyvenimo mestus iššūkius. </a:t>
            </a:r>
            <a:r>
              <a:rPr i="1" lang="lt-LT" sz="3200"/>
              <a:t>Viltis </a:t>
            </a:r>
            <a:r>
              <a:rPr lang="lt-LT" sz="3200"/>
              <a:t>sonete apsireiškia </a:t>
            </a:r>
            <a:r>
              <a:rPr i="1" lang="lt-LT" sz="3200"/>
              <a:t>žaibo </a:t>
            </a:r>
            <a:r>
              <a:rPr lang="lt-LT" sz="3200"/>
              <a:t>įvaizdžiu. </a:t>
            </a:r>
            <a:endParaRPr sz="3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>
            <p:ph type="title"/>
          </p:nvPr>
        </p:nvSpPr>
        <p:spPr>
          <a:xfrm>
            <a:off x="36512" y="55780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90"/>
              <a:buFont typeface="Lucida Sans"/>
              <a:buNone/>
            </a:pPr>
            <a:r>
              <a:rPr i="1" lang="lt-LT" sz="3690"/>
              <a:t>Bet štai staiga į tamsą </a:t>
            </a:r>
            <a:r>
              <a:rPr i="1" lang="lt-LT" sz="3690" u="sng"/>
              <a:t>žaibas skelia</a:t>
            </a:r>
            <a:r>
              <a:rPr i="1" lang="lt-LT" sz="3690"/>
              <a:t> </a:t>
            </a:r>
            <a:br>
              <a:rPr i="1" lang="lt-LT" sz="3690"/>
            </a:br>
            <a:r>
              <a:rPr i="1" lang="lt-LT" sz="3690"/>
              <a:t>Ir nušviečia didžia </a:t>
            </a:r>
            <a:r>
              <a:rPr i="1" lang="lt-LT" sz="3690" u="sng"/>
              <a:t>gyvenimo šviesa</a:t>
            </a:r>
            <a:r>
              <a:rPr i="1" lang="lt-LT" sz="3690"/>
              <a:t> </a:t>
            </a:r>
            <a:br>
              <a:rPr i="1" lang="lt-LT" sz="3690"/>
            </a:br>
            <a:r>
              <a:rPr i="1" lang="lt-LT" sz="3690"/>
              <a:t>Slaptus kentėjimus ir </a:t>
            </a:r>
            <a:r>
              <a:rPr i="1" lang="lt-LT" sz="3690" u="sng"/>
              <a:t>kelią vingų</a:t>
            </a:r>
            <a:r>
              <a:rPr i="1" lang="lt-LT" sz="3690"/>
              <a:t>, </a:t>
            </a:r>
            <a:br>
              <a:rPr i="1" lang="lt-LT" sz="3690"/>
            </a:br>
            <a:r>
              <a:rPr i="1" lang="lt-LT" sz="3690"/>
              <a:t>Atvedusį </a:t>
            </a:r>
            <a:r>
              <a:rPr i="1" lang="lt-LT" sz="3690" u="sng"/>
              <a:t>sostan kalnų didingų</a:t>
            </a:r>
            <a:r>
              <a:rPr i="1" lang="lt-LT" sz="3690"/>
              <a:t>. </a:t>
            </a:r>
            <a:endParaRPr i="1" sz="3690"/>
          </a:p>
        </p:txBody>
      </p:sp>
      <p:sp>
        <p:nvSpPr>
          <p:cNvPr id="252" name="Google Shape;252;p29"/>
          <p:cNvSpPr txBox="1"/>
          <p:nvPr>
            <p:ph idx="1" type="body"/>
          </p:nvPr>
        </p:nvSpPr>
        <p:spPr>
          <a:xfrm>
            <a:off x="-540568" y="4293096"/>
            <a:ext cx="9684568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755"/>
              <a:buNone/>
            </a:pPr>
            <a:r>
              <a:rPr lang="lt-LT" sz="2700"/>
              <a:t>	Kadangi žaibas yra mums nepavaldi stichija, sujungę </a:t>
            </a:r>
            <a:r>
              <a:rPr i="1" lang="lt-LT" sz="2700"/>
              <a:t>žaibo</a:t>
            </a:r>
            <a:r>
              <a:rPr lang="lt-LT" sz="2700"/>
              <a:t> ir </a:t>
            </a:r>
            <a:r>
              <a:rPr i="1" lang="lt-LT" sz="2700"/>
              <a:t>vilties</a:t>
            </a:r>
            <a:r>
              <a:rPr lang="lt-LT" sz="2700"/>
              <a:t> įvaizdžius galime kalbėti apie tai, kad nepraradusį vilties ir vidinę stiprybę išlaikiusį žmogų visada palaiko žmogui nepavaldi galia (Dievas, likimas). Taigi tik stipri dvasia gali įveikti </a:t>
            </a:r>
            <a:r>
              <a:rPr i="1" lang="lt-LT" sz="2700"/>
              <a:t>vingų kelią </a:t>
            </a:r>
            <a:r>
              <a:rPr lang="lt-LT" sz="2700"/>
              <a:t>ir pajusti didžiulį malonumą sėdantis </a:t>
            </a:r>
            <a:r>
              <a:rPr i="1" lang="lt-LT" sz="2700"/>
              <a:t>sostan kalnų didingų</a:t>
            </a:r>
            <a:r>
              <a:rPr lang="lt-LT" sz="2700"/>
              <a:t> (mėgautis pasiektu tikslu). </a:t>
            </a:r>
            <a:endParaRPr sz="2700"/>
          </a:p>
        </p:txBody>
      </p:sp>
      <p:pic>
        <p:nvPicPr>
          <p:cNvPr descr="lighting storm wallpaper" id="253" name="Google Shape;25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276872"/>
            <a:ext cx="273630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1.gstatic.com/images?q=tbn:ANd9GcRwdVZkrG4j9WKxZMrRDddhHQ1E4V41Zkk-j_xcswO1oAT7Q1m5Rg" id="254" name="Google Shape;25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64" y="2276872"/>
            <a:ext cx="244827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ourcesofinsight.com/wp-content/uploads/2012/09/image1.png" id="255" name="Google Shape;25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8144" y="2276872"/>
            <a:ext cx="2664296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lt-LT"/>
              <a:t>Uždaviniai</a:t>
            </a:r>
            <a:endParaRPr/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b="1" lang="lt-LT"/>
              <a:t>Teorinėje pamokoje siekiama: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lt-LT"/>
              <a:t>Trumpai aptarti kalbos funkcijas.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lt-LT"/>
              <a:t>Aptarti poetinės ir kasdienės kalbos skirtumus.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lt-LT"/>
              <a:t>Aptarti svarbiausius lyrinio teksto bruožus.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b="1"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b="1" lang="lt-LT"/>
              <a:t>Praktinėje pamokoje siekiama: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lt-LT"/>
              <a:t>Pagal teorinę medžiagą analizuoti Vytauto Mačernio 11 sonetą.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lt-LT"/>
              <a:t>Parašyti soneto analizės pastraipą.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>
            <p:ph idx="1" type="body"/>
          </p:nvPr>
        </p:nvSpPr>
        <p:spPr>
          <a:xfrm>
            <a:off x="349696" y="1412776"/>
            <a:ext cx="86868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b="1" lang="lt-LT"/>
              <a:t>	</a:t>
            </a:r>
            <a:r>
              <a:rPr b="1" lang="lt-LT" sz="6000"/>
              <a:t>V uždavinys. Parašyti soneto analizės dėstymo pastraipą.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/>
          <p:nvPr>
            <p:ph idx="1" type="body"/>
          </p:nvPr>
        </p:nvSpPr>
        <p:spPr>
          <a:xfrm>
            <a:off x="-108520" y="-144016"/>
            <a:ext cx="9396536" cy="6957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SzPts val="1950"/>
              <a:buNone/>
            </a:pPr>
            <a:r>
              <a:rPr b="1" lang="lt-LT" sz="3000"/>
              <a:t>	</a:t>
            </a:r>
            <a:r>
              <a:rPr b="1" lang="lt-LT" sz="3600"/>
              <a:t>Prieš rašydami pastraipą, </a:t>
            </a:r>
            <a:r>
              <a:rPr b="1" lang="lt-LT" sz="3600" u="sng"/>
              <a:t>apibendrinkime atliktą analizę:</a:t>
            </a:r>
            <a:endParaRPr b="1" sz="3600" u="sng"/>
          </a:p>
          <a:p>
            <a:pPr indent="-355600" lvl="0" marL="35560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rPr lang="lt-LT" sz="3000"/>
              <a:t>	Pirmoje strofoje randame pasiektą gyvenimo tikslą nurodančius įvaizdžius.</a:t>
            </a:r>
            <a:endParaRPr sz="3000"/>
          </a:p>
          <a:p>
            <a:pPr indent="-355600" lvl="0" marL="35560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rPr lang="lt-LT" sz="3000"/>
              <a:t>	Antroje strofoje džiaugsmo emocija dar labiau sustiprėja, bet atsiranda ir kančios nuojauta. </a:t>
            </a:r>
            <a:endParaRPr/>
          </a:p>
          <a:p>
            <a:pPr indent="-355600" lvl="0" marL="35560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rPr lang="lt-LT" sz="3000"/>
              <a:t>	Trečioje strofoje subjektas prabyla apie džiaugsmo kainą: kad mokėtum džiaugtis, turi patirti išbandymų ir mokėti kantriai laukti.</a:t>
            </a:r>
            <a:endParaRPr/>
          </a:p>
          <a:p>
            <a:pPr indent="-355600" lvl="0" marL="35560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rPr lang="lt-LT" sz="3000"/>
              <a:t>	Ketvirtoje strofoje lyrinis subjektas pateikia žmogaus kelio tikslo link apibendrinimą: žmogus turi patirti ir džiaugsmo, ir sunkumų, bet sunkumai tik sustiprina ir padeda pajusti tikrąją gyvenimo prasmę</a:t>
            </a:r>
            <a:r>
              <a:rPr lang="lt-LT" sz="3000" cap="none"/>
              <a:t>.</a:t>
            </a:r>
            <a:r>
              <a:rPr lang="lt-LT" sz="3000"/>
              <a:t>  </a:t>
            </a:r>
            <a:endParaRPr/>
          </a:p>
          <a:p>
            <a:pPr indent="-231775" lvl="0" marL="35560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sz="3000"/>
          </a:p>
        </p:txBody>
      </p:sp>
      <p:sp>
        <p:nvSpPr>
          <p:cNvPr id="266" name="Google Shape;266;p3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0" y="122205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idx="1" type="body"/>
          </p:nvPr>
        </p:nvSpPr>
        <p:spPr>
          <a:xfrm>
            <a:off x="-252536" y="188600"/>
            <a:ext cx="9396536" cy="6984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lt-LT" sz="3600"/>
              <a:t>	</a:t>
            </a:r>
            <a:endParaRPr sz="3600"/>
          </a:p>
          <a:p>
            <a:pPr indent="-411480" lvl="0" marL="548640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rPr lang="lt-LT" sz="3600"/>
              <a:t>	1. </a:t>
            </a:r>
            <a:r>
              <a:rPr b="1" lang="lt-LT" sz="3600"/>
              <a:t>Teiginys</a:t>
            </a:r>
            <a:r>
              <a:rPr lang="lt-LT" sz="3600"/>
              <a:t> (pastraipa pradedama sakiniu, išreiškiančiu jūsų nuomonę, apie ką yra kūrinys).  </a:t>
            </a:r>
            <a:endParaRPr sz="3600"/>
          </a:p>
          <a:p>
            <a:pPr indent="-411480" lvl="0" marL="548640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rPr lang="lt-LT" sz="3600"/>
              <a:t>	2. </a:t>
            </a:r>
            <a:r>
              <a:rPr b="1" lang="lt-LT" sz="3600"/>
              <a:t>Teiginio įrodymas</a:t>
            </a:r>
            <a:r>
              <a:rPr lang="lt-LT" sz="3600"/>
              <a:t>: savo minties aiškinimas ir argumentavimas, analizuojant kūrinį, aiškinant jo įvaizdžių prasmes ir sąsajas. </a:t>
            </a:r>
            <a:endParaRPr sz="3600"/>
          </a:p>
          <a:p>
            <a:pPr indent="-411480" lvl="0" marL="548640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rPr lang="lt-LT" sz="3600"/>
              <a:t>	3. </a:t>
            </a:r>
            <a:r>
              <a:rPr b="1" lang="lt-LT" sz="3600"/>
              <a:t>Išvada.</a:t>
            </a:r>
            <a:r>
              <a:rPr lang="lt-LT" sz="3600"/>
              <a:t> Negalima tik pakartoti teiginio, būtina padaryti galutinę išvadą, kaip jūs supratote kūrinio pagrindinę mintį. </a:t>
            </a:r>
            <a:endParaRPr sz="3600"/>
          </a:p>
          <a:p>
            <a:pPr indent="-262890" lvl="0" marL="548640" rtl="0" algn="l">
              <a:spcBef>
                <a:spcPts val="7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 sz="3600"/>
          </a:p>
        </p:txBody>
      </p:sp>
      <p:sp>
        <p:nvSpPr>
          <p:cNvPr id="273" name="Google Shape;273;p32"/>
          <p:cNvSpPr txBox="1"/>
          <p:nvPr>
            <p:ph type="title"/>
          </p:nvPr>
        </p:nvSpPr>
        <p:spPr>
          <a:xfrm>
            <a:off x="467544" y="188640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000"/>
              <a:buFont typeface="Lucida Sans"/>
              <a:buNone/>
            </a:pPr>
            <a:r>
              <a:rPr i="1" lang="lt-LT" sz="4000" u="sng"/>
              <a:t>Pastraipos struktūra</a:t>
            </a:r>
            <a:br>
              <a:rPr lang="lt-LT" sz="4000"/>
            </a:br>
            <a:endParaRPr sz="4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3"/>
          <p:cNvPicPr preferRelativeResize="0"/>
          <p:nvPr/>
        </p:nvPicPr>
        <p:blipFill rotWithShape="1">
          <a:blip r:embed="rId3">
            <a:alphaModFix/>
          </a:blip>
          <a:srcRect b="9892" l="22653" r="19019" t="2212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0" y="1600200"/>
            <a:ext cx="86868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lang="lt-LT" sz="6000"/>
              <a:t>	</a:t>
            </a:r>
            <a:r>
              <a:rPr b="1" lang="lt-LT" sz="6000"/>
              <a:t>1 uždavinys. Aptarti svarbiausias kalbos funkcijas.</a:t>
            </a:r>
            <a:endParaRPr/>
          </a:p>
          <a:p>
            <a:pPr indent="-411480" lvl="0" marL="548640" rtl="0" algn="l">
              <a:spcBef>
                <a:spcPts val="1200"/>
              </a:spcBef>
              <a:spcAft>
                <a:spcPts val="0"/>
              </a:spcAft>
              <a:buSzPts val="3900"/>
              <a:buNone/>
            </a:pPr>
            <a:r>
              <a:t/>
            </a:r>
            <a:endParaRPr sz="6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idx="1" type="body"/>
          </p:nvPr>
        </p:nvSpPr>
        <p:spPr>
          <a:xfrm>
            <a:off x="-144016" y="432048"/>
            <a:ext cx="9540552" cy="6525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3120"/>
              <a:buNone/>
            </a:pPr>
            <a:r>
              <a:rPr lang="lt-LT" sz="4800"/>
              <a:t>	Kalba yra pagrindinė žmogaus bendravimo priemonė. Kalbėdamiesi mes keičiamės informacija, išreiškiame savo mintis, jausmus, norus.</a:t>
            </a:r>
            <a:endParaRPr/>
          </a:p>
          <a:p>
            <a:pPr indent="-411480" lvl="0" marL="548640" rtl="0" algn="l">
              <a:spcBef>
                <a:spcPts val="960"/>
              </a:spcBef>
              <a:spcAft>
                <a:spcPts val="0"/>
              </a:spcAft>
              <a:buSzPts val="3120"/>
              <a:buNone/>
            </a:pPr>
            <a:r>
              <a:rPr lang="lt-LT" sz="4800"/>
              <a:t>	Taigi svarbiausia kalbos funkcija yra </a:t>
            </a:r>
            <a:r>
              <a:rPr b="1" i="1" lang="lt-LT" sz="4800"/>
              <a:t>komunikacinė.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idx="1" type="body"/>
          </p:nvPr>
        </p:nvSpPr>
        <p:spPr>
          <a:xfrm>
            <a:off x="-36512" y="404664"/>
            <a:ext cx="5544616" cy="5949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lt-LT" sz="4400"/>
              <a:t>	Komunikacinė funkcija reiškia, kad kalba mes keičiamės informacija įvairiais klausimais (buitiniais, moksliniais,  asmeniniais ir t.t.).</a:t>
            </a:r>
            <a:endParaRPr/>
          </a:p>
        </p:txBody>
      </p:sp>
      <p:pic>
        <p:nvPicPr>
          <p:cNvPr descr="http://www.sevenwholedays.org/wp-content/uploads/2012/05/communicate.jpg"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953344"/>
            <a:ext cx="3384376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>
            <p:ph idx="1" type="body"/>
          </p:nvPr>
        </p:nvSpPr>
        <p:spPr>
          <a:xfrm>
            <a:off x="-504056" y="0"/>
            <a:ext cx="5220072" cy="378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lt-LT" sz="3400"/>
              <a:t>	Bendraudami dažniausiai siekiame kelių tikslų: ne tik informuoti, bet ir vertinti, reikšti savo jausmus, emocijas, todėl kalbai galima priskirti ir estetinę-ekspresinę funkciją.</a:t>
            </a:r>
            <a:endParaRPr sz="3400"/>
          </a:p>
        </p:txBody>
      </p:sp>
      <p:pic>
        <p:nvPicPr>
          <p:cNvPr descr="http://1.bp.blogspot.com/-F3U19L8SfUQ/Tnthju7Z8mI/AAAAAAAAA-I/cfusbDNUNr0/s1600/emotions.png" id="119" name="Google Shape;1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24" y="1052736"/>
            <a:ext cx="3897847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7"/>
          <p:cNvSpPr/>
          <p:nvPr/>
        </p:nvSpPr>
        <p:spPr>
          <a:xfrm>
            <a:off x="-36512" y="4797152"/>
            <a:ext cx="9217024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t-LT" sz="3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Ši funkcija leidžia žmogui išsakyti savo jausmus ir išgyvenimus. Grožiniuose kūriniuose estetinė-emocinė funkcija svarbesnė nei komunikacinė.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b="1" lang="lt-LT" sz="6000"/>
              <a:t>	II uždavinys. Aptarti poetinės ir kasdienės kalbos skirtumus.</a:t>
            </a:r>
            <a:endParaRPr/>
          </a:p>
          <a:p>
            <a:pPr indent="-163830" lvl="0" marL="548640" rtl="0" algn="l">
              <a:spcBef>
                <a:spcPts val="1200"/>
              </a:spcBef>
              <a:spcAft>
                <a:spcPts val="0"/>
              </a:spcAft>
              <a:buSzPts val="3900"/>
              <a:buNone/>
            </a:pPr>
            <a:r>
              <a:t/>
            </a:r>
            <a:endParaRPr b="1" sz="6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>
            <p:ph idx="1" type="body"/>
          </p:nvPr>
        </p:nvSpPr>
        <p:spPr>
          <a:xfrm>
            <a:off x="72008" y="44624"/>
            <a:ext cx="9324528" cy="669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SzPts val="2015"/>
              <a:buNone/>
            </a:pPr>
            <a:r>
              <a:rPr lang="lt-LT" sz="3100"/>
              <a:t> Buitinė kalba – tai mūsų kasdienybėje vartojama kalba. Ji atlieka komunikacinę funkciją, todėl turi būti aiški ir konkreti, visada perduoti kokią nors žinutę. </a:t>
            </a:r>
            <a:endParaRPr/>
          </a:p>
          <a:p>
            <a:pPr indent="0" lvl="0" marL="177800" rtl="0" algn="l">
              <a:spcBef>
                <a:spcPts val="620"/>
              </a:spcBef>
              <a:spcAft>
                <a:spcPts val="0"/>
              </a:spcAft>
              <a:buSzPts val="2015"/>
              <a:buNone/>
            </a:pPr>
            <a:r>
              <a:rPr lang="lt-LT" sz="3100"/>
              <a:t> Jeigu buitinės kalbos žodis neperduoda aiškios informacijos, bendravimas yra neveiksmingas.</a:t>
            </a:r>
            <a:endParaRPr/>
          </a:p>
          <a:p>
            <a:pPr indent="0" lvl="0" marL="177800" rtl="0" algn="l">
              <a:spcBef>
                <a:spcPts val="620"/>
              </a:spcBef>
              <a:spcAft>
                <a:spcPts val="0"/>
              </a:spcAft>
              <a:buSzPts val="2015"/>
              <a:buNone/>
            </a:pPr>
            <a:r>
              <a:rPr lang="lt-LT" sz="3100"/>
              <a:t> Tačiau žmogaus vidinis pasaulis yra sudėtingas: mums neužtenka tik žinių ir informacijos, mes svajojame, ilgimės, mylime, liūdime, džiaugiamės ir norime apie šiuos jausmus kalbėtis.</a:t>
            </a:r>
            <a:endParaRPr/>
          </a:p>
          <a:p>
            <a:pPr indent="0" lvl="0" marL="177800" rtl="0" algn="l">
              <a:spcBef>
                <a:spcPts val="620"/>
              </a:spcBef>
              <a:spcAft>
                <a:spcPts val="0"/>
              </a:spcAft>
              <a:buSzPts val="2015"/>
              <a:buNone/>
            </a:pPr>
            <a:r>
              <a:rPr lang="lt-LT" sz="3100"/>
              <a:t> Buitinė kalba, reikalaudama aiškių ir tikslių žodžių, nepajėgia išreikšti mūsų vidinio pasaulio. Vienas iš būdų jį atverti yra poetinė kalba.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2014-01-12T19:53:00Z</dcterms:created>
  <dc:creator>Mindaugas</dc:creator>
</cp:coreProperties>
</file>