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8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7" r:id="rId26"/>
    <p:sldId id="281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4AE4366-49B6-495E-A3D5-9B5D1309027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539AE37-8C6A-4435-82B8-7D5210720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11014" y="4830073"/>
            <a:ext cx="4847038" cy="1599722"/>
          </a:xfrm>
        </p:spPr>
        <p:txBody>
          <a:bodyPr>
            <a:normAutofit fontScale="90000"/>
          </a:bodyPr>
          <a:lstStyle/>
          <a:p>
            <a:r>
              <a:rPr lang="lt-LT" sz="4600" b="1" dirty="0">
                <a:effectLst/>
              </a:rPr>
              <a:t>VYTAUTĖS ŽILINSKAITĖS LITERATŪRINĖ PASAKA „ROBOTAS IR PETELIŠKĖ“</a:t>
            </a:r>
            <a:r>
              <a:rPr lang="en-US" sz="4600" dirty="0">
                <a:effectLst/>
              </a:rPr>
              <a:t/>
            </a:r>
            <a:br>
              <a:rPr lang="en-US" sz="4600" dirty="0">
                <a:effectLst/>
              </a:rPr>
            </a:br>
            <a:endParaRPr lang="en-US" sz="4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289032" cy="1442674"/>
          </a:xfrm>
        </p:spPr>
        <p:txBody>
          <a:bodyPr/>
          <a:lstStyle/>
          <a:p>
            <a:r>
              <a:rPr lang="lt-LT" b="1" dirty="0" smtClean="0"/>
              <a:t>Kuo </a:t>
            </a:r>
            <a:r>
              <a:rPr lang="lt-LT" b="1" dirty="0"/>
              <a:t>žmogus panašus į robotą?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847"/>
            <a:ext cx="8928992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500" dirty="0"/>
          </a:p>
        </p:txBody>
      </p:sp>
      <p:pic>
        <p:nvPicPr>
          <p:cNvPr id="4" name="Picture 3" descr="http://www.newscientist.com/blogs/culturelab/Bra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960440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quorrischarmyn.com/wp-content/uploads/2013/01/nod32robo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0445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7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3951337"/>
          </a:xfrm>
        </p:spPr>
        <p:txBody>
          <a:bodyPr>
            <a:noAutofit/>
          </a:bodyPr>
          <a:lstStyle/>
          <a:p>
            <a:r>
              <a:rPr lang="en-US" sz="6000" dirty="0" smtClean="0"/>
              <a:t> </a:t>
            </a:r>
            <a:r>
              <a:rPr lang="en-US" sz="6000" dirty="0" err="1" smtClean="0"/>
              <a:t>Jis</a:t>
            </a:r>
            <a:r>
              <a:rPr lang="en-US" sz="6000" dirty="0" smtClean="0"/>
              <a:t> </a:t>
            </a:r>
            <a:r>
              <a:rPr lang="en-US" sz="6000" dirty="0" err="1" smtClean="0"/>
              <a:t>gali</a:t>
            </a:r>
            <a:r>
              <a:rPr lang="en-US" sz="6000" dirty="0" smtClean="0"/>
              <a:t> </a:t>
            </a:r>
            <a:r>
              <a:rPr lang="lt-LT" sz="6000" dirty="0" smtClean="0"/>
              <a:t>turėti žmogaus kūno formą. Ir </a:t>
            </a:r>
            <a:r>
              <a:rPr lang="lt-LT" sz="6000" dirty="0"/>
              <a:t>robotas, ir žmogus turi intelektą (protą) bei vadovaujasi logika ir žiniomis.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83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9391"/>
            <a:ext cx="8488753" cy="1442674"/>
          </a:xfrm>
        </p:spPr>
        <p:txBody>
          <a:bodyPr/>
          <a:lstStyle/>
          <a:p>
            <a:r>
              <a:rPr lang="lt-LT" b="1" dirty="0" smtClean="0"/>
              <a:t>Kuo </a:t>
            </a:r>
            <a:r>
              <a:rPr lang="lt-LT" b="1" dirty="0"/>
              <a:t>žmogus skiriasi nuo roboto</a:t>
            </a:r>
            <a:r>
              <a:rPr lang="lt-LT" b="1" dirty="0" smtClean="0"/>
              <a:t>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://publications.europeintheworld.com/wp-content/uploads/2013/10/i-robot-2004-42-g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5"/>
          <a:stretch/>
        </p:blipFill>
        <p:spPr bwMode="auto">
          <a:xfrm>
            <a:off x="1907704" y="1340766"/>
            <a:ext cx="2088232" cy="2295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9552" y="4005064"/>
            <a:ext cx="8208912" cy="2592288"/>
            <a:chOff x="0" y="0"/>
            <a:chExt cx="3383280" cy="955964"/>
          </a:xfrm>
        </p:grpSpPr>
        <p:pic>
          <p:nvPicPr>
            <p:cNvPr id="6" name="Picture 5" descr="http://media.smashingmagazine.com/cdn_smash/images/human-emotions-images/04-cheeky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6" t="-273" r="42181" b="18803"/>
            <a:stretch/>
          </p:blipFill>
          <p:spPr bwMode="auto">
            <a:xfrm>
              <a:off x="931025" y="0"/>
              <a:ext cx="789709" cy="95596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http://3.bp.blogspot.com/_4JuYNzx8ovA/TAgS0ipmsDI/AAAAAAAAACs/4UX58u0uTJM/s1600/dreaming%20girl_act%204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0" t="8337"/>
            <a:stretch/>
          </p:blipFill>
          <p:spPr bwMode="auto">
            <a:xfrm>
              <a:off x="1720734" y="249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http://static5.businessinsider.com/image/4e3ab8c469beddb27e000000-480/angry-kid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4" r="20147"/>
            <a:stretch/>
          </p:blipFill>
          <p:spPr bwMode="auto">
            <a:xfrm>
              <a:off x="2635134" y="24938"/>
              <a:ext cx="748146" cy="914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http://media.smashingmagazine.com/images/human-emotions-images/51-kidcrying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5" r="28352" b="36225"/>
            <a:stretch/>
          </p:blipFill>
          <p:spPr bwMode="auto">
            <a:xfrm>
              <a:off x="0" y="0"/>
              <a:ext cx="931025" cy="95596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http://i.telegraph.co.uk/multimedia/archive/01296/robot_1296607c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7"/>
            <a:ext cx="3816424" cy="2295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8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192688"/>
          </a:xfrm>
        </p:spPr>
        <p:txBody>
          <a:bodyPr>
            <a:noAutofit/>
          </a:bodyPr>
          <a:lstStyle/>
          <a:p>
            <a:r>
              <a:rPr lang="lt-LT" sz="6000" dirty="0" smtClean="0"/>
              <a:t>Robotai yra užprogramuoti ir turi </a:t>
            </a:r>
            <a:r>
              <a:rPr lang="lt-LT" sz="6000" dirty="0"/>
              <a:t>tik protą, bet neturi jausmų. </a:t>
            </a:r>
            <a:r>
              <a:rPr lang="lt-LT" sz="6000" dirty="0" smtClean="0"/>
              <a:t>O žmogus jaučia </a:t>
            </a:r>
            <a:r>
              <a:rPr lang="lt-LT" sz="6000" dirty="0"/>
              <a:t>daug įvairių jausmų: </a:t>
            </a:r>
            <a:r>
              <a:rPr lang="lt-LT" sz="6000" dirty="0" smtClean="0"/>
              <a:t>myli</a:t>
            </a:r>
            <a:r>
              <a:rPr lang="lt-LT" sz="6000" dirty="0"/>
              <a:t>, </a:t>
            </a:r>
            <a:r>
              <a:rPr lang="lt-LT" sz="6000" dirty="0" smtClean="0"/>
              <a:t>džiaugiasi, kenčia, liūdi, ilgisi.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309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332656"/>
            <a:ext cx="9289032" cy="1442674"/>
          </a:xfrm>
        </p:spPr>
        <p:txBody>
          <a:bodyPr/>
          <a:lstStyle/>
          <a:p>
            <a:r>
              <a:rPr lang="lt-LT" b="1" dirty="0" smtClean="0"/>
              <a:t>Kokį </a:t>
            </a:r>
            <a:r>
              <a:rPr lang="lt-LT" b="1" dirty="0"/>
              <a:t>žmogų mes galime </a:t>
            </a:r>
            <a:r>
              <a:rPr lang="lt-LT" b="1" dirty="0" smtClean="0"/>
              <a:t>vadinti </a:t>
            </a:r>
            <a:r>
              <a:rPr lang="lt-LT" b="1" dirty="0"/>
              <a:t>robotu?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196752"/>
            <a:ext cx="4896544" cy="5040560"/>
          </a:xfrm>
        </p:spPr>
        <p:txBody>
          <a:bodyPr>
            <a:noAutofit/>
          </a:bodyPr>
          <a:lstStyle/>
          <a:p>
            <a:r>
              <a:rPr lang="lt-LT" sz="4000" dirty="0"/>
              <a:t>Bejausmį, šaltą ir abejingą. Žmogų, kuris nerodo savo </a:t>
            </a:r>
            <a:r>
              <a:rPr lang="lt-LT" sz="4000" dirty="0" smtClean="0"/>
              <a:t>jausmų, </a:t>
            </a:r>
            <a:r>
              <a:rPr lang="lt-LT" sz="4000" dirty="0"/>
              <a:t>nemoka užjausti </a:t>
            </a:r>
            <a:r>
              <a:rPr lang="lt-LT" sz="4000" dirty="0" smtClean="0"/>
              <a:t>kito ar </a:t>
            </a:r>
            <a:r>
              <a:rPr lang="lt-LT" sz="4000" dirty="0"/>
              <a:t>suprasti jo </a:t>
            </a:r>
            <a:r>
              <a:rPr lang="lt-LT" sz="4000" dirty="0" smtClean="0"/>
              <a:t>emocijų. Toks žmogus yra tik kūnas ir protas be jausmo.</a:t>
            </a:r>
            <a:endParaRPr lang="en-US" sz="4000" dirty="0"/>
          </a:p>
        </p:txBody>
      </p:sp>
      <p:pic>
        <p:nvPicPr>
          <p:cNvPr id="4" name="Picture 3" descr="http://3.bp.blogspot.com/_OJamcdo2sNM/TP5HmQ5F_WI/AAAAAAAADsc/jZhGRFbqM5A/s1600/motorcycleman-from-robotste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32048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6166"/>
            <a:ext cx="8640960" cy="1442674"/>
          </a:xfrm>
        </p:spPr>
        <p:txBody>
          <a:bodyPr/>
          <a:lstStyle/>
          <a:p>
            <a:r>
              <a:rPr lang="lt-LT" sz="4600" b="1" dirty="0" smtClean="0"/>
              <a:t>Kokiose </a:t>
            </a:r>
            <a:r>
              <a:rPr lang="lt-LT" sz="4600" b="1" dirty="0"/>
              <a:t>situacijose mes galime sakyti, kad </a:t>
            </a:r>
            <a:r>
              <a:rPr lang="en-US" sz="4600" b="1" dirty="0" err="1" smtClean="0"/>
              <a:t>su</a:t>
            </a:r>
            <a:r>
              <a:rPr lang="lt-LT" sz="4600" b="1" dirty="0" smtClean="0"/>
              <a:t> </a:t>
            </a:r>
            <a:r>
              <a:rPr lang="lt-LT" sz="4600" b="1" dirty="0" err="1" smtClean="0"/>
              <a:t>mu</a:t>
            </a:r>
            <a:r>
              <a:rPr lang="en-US" sz="4600" b="1" dirty="0" smtClean="0"/>
              <a:t>mi</a:t>
            </a:r>
            <a:r>
              <a:rPr lang="lt-LT" sz="4600" b="1" dirty="0" smtClean="0"/>
              <a:t>s </a:t>
            </a:r>
            <a:r>
              <a:rPr lang="lt-LT" sz="4600" b="1" dirty="0"/>
              <a:t>kas nors </a:t>
            </a:r>
            <a:r>
              <a:rPr lang="en-US" sz="4600" b="1" dirty="0" err="1" smtClean="0"/>
              <a:t>elg</a:t>
            </a:r>
            <a:r>
              <a:rPr lang="lt-LT" sz="4600" b="1" dirty="0" smtClean="0"/>
              <a:t>ėsi </a:t>
            </a:r>
            <a:r>
              <a:rPr lang="lt-LT" sz="4600" b="1" dirty="0"/>
              <a:t>kaip </a:t>
            </a:r>
            <a:r>
              <a:rPr lang="en-US" sz="4600" b="1" dirty="0" err="1" smtClean="0"/>
              <a:t>robotas</a:t>
            </a:r>
            <a:r>
              <a:rPr lang="lt-LT" sz="4600" b="1" dirty="0" smtClean="0"/>
              <a:t>?                            </a:t>
            </a:r>
            <a:r>
              <a:rPr lang="en-US" sz="4600" dirty="0"/>
              <a:t/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nykterserru.files.wordpress.com/2013/10/chil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3"/>
          <a:stretch/>
        </p:blipFill>
        <p:spPr bwMode="auto">
          <a:xfrm>
            <a:off x="1475656" y="2132856"/>
            <a:ext cx="5760640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3951337"/>
          </a:xfrm>
        </p:spPr>
        <p:txBody>
          <a:bodyPr>
            <a:noAutofit/>
          </a:bodyPr>
          <a:lstStyle/>
          <a:p>
            <a:r>
              <a:rPr lang="lt-LT" sz="5200" dirty="0"/>
              <a:t>Kai mus </a:t>
            </a:r>
            <a:r>
              <a:rPr lang="lt-LT" sz="5200" dirty="0" smtClean="0"/>
              <a:t>ignoruoja (nedraugauja, nepastebi mūsų liūdesio ar skausmo), </a:t>
            </a:r>
            <a:r>
              <a:rPr lang="lt-LT" sz="5200" dirty="0"/>
              <a:t>tyčiojasi, vertina tik mūsų teikiamą </a:t>
            </a:r>
            <a:r>
              <a:rPr lang="lt-LT" sz="5200" dirty="0" smtClean="0"/>
              <a:t>naudą. Kiti elgiasi kaip robotai </a:t>
            </a:r>
            <a:r>
              <a:rPr lang="lt-LT" sz="5200" dirty="0"/>
              <a:t>tada, kai neatsižvelgia į mūsų jausmus.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8082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53" y="332656"/>
            <a:ext cx="8862635" cy="1442674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lt-LT" b="1" dirty="0" smtClean="0"/>
              <a:t>. </a:t>
            </a:r>
            <a:r>
              <a:rPr lang="en-US" b="1" dirty="0" err="1" smtClean="0"/>
              <a:t>Kada</a:t>
            </a:r>
            <a:r>
              <a:rPr lang="en-US" b="1" dirty="0" smtClean="0"/>
              <a:t> </a:t>
            </a:r>
            <a:r>
              <a:rPr lang="en-US" b="1" dirty="0" err="1" smtClean="0"/>
              <a:t>Dondonas</a:t>
            </a:r>
            <a:r>
              <a:rPr lang="en-US" b="1" dirty="0" smtClean="0"/>
              <a:t> </a:t>
            </a:r>
            <a:r>
              <a:rPr lang="lt-LT" b="1" dirty="0" smtClean="0"/>
              <a:t>įgyja</a:t>
            </a:r>
            <a:r>
              <a:rPr lang="en-US" b="1" dirty="0" smtClean="0"/>
              <a:t> </a:t>
            </a:r>
            <a:r>
              <a:rPr lang="lt-LT" b="1" dirty="0" smtClean="0"/>
              <a:t>žmogiškų </a:t>
            </a:r>
            <a:r>
              <a:rPr lang="lt-LT" b="1" dirty="0"/>
              <a:t>savybių</a:t>
            </a:r>
            <a:r>
              <a:rPr lang="en-US" b="1" dirty="0" smtClean="0"/>
              <a:t>?</a:t>
            </a:r>
            <a:r>
              <a:rPr lang="lt-LT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://www.wallsave.com/wallpapers/640x400/robot-butterfly/43414/robot-butterfly-and-best-collection-434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9" r="12214"/>
          <a:stretch/>
        </p:blipFill>
        <p:spPr bwMode="auto">
          <a:xfrm>
            <a:off x="2627784" y="1556792"/>
            <a:ext cx="3960440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42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9217024" cy="359129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lt-LT" sz="5200" dirty="0"/>
              <a:t>Ž</a:t>
            </a:r>
            <a:r>
              <a:rPr lang="lt-LT" sz="5200" dirty="0" smtClean="0"/>
              <a:t>monėms rūpėjo tik </a:t>
            </a:r>
            <a:r>
              <a:rPr lang="lt-LT" sz="5200" dirty="0" err="1" smtClean="0"/>
              <a:t>Dondono</a:t>
            </a:r>
            <a:r>
              <a:rPr lang="lt-LT" sz="5200" dirty="0" smtClean="0"/>
              <a:t> teikiama pramoga</a:t>
            </a:r>
            <a:r>
              <a:rPr lang="lt-LT" sz="5200" dirty="0"/>
              <a:t>. </a:t>
            </a:r>
            <a:r>
              <a:rPr lang="lt-LT" sz="5200" dirty="0" err="1"/>
              <a:t>Strėlinukė</a:t>
            </a:r>
            <a:r>
              <a:rPr lang="lt-LT" sz="5200" dirty="0"/>
              <a:t> </a:t>
            </a:r>
            <a:r>
              <a:rPr lang="lt-LT" sz="5200" dirty="0" smtClean="0"/>
              <a:t>nuoširdžiai klausinėjo asmeniškų klausimų. Robotas įgijo žmogiškų savybių, kai pajuto</a:t>
            </a:r>
            <a:r>
              <a:rPr lang="lt-LT" sz="5200" dirty="0"/>
              <a:t>, kad kažkam jis </a:t>
            </a:r>
            <a:r>
              <a:rPr lang="lt-LT" sz="5200" dirty="0" smtClean="0"/>
              <a:t>tikrai rūpi kaip asmenybė.  </a:t>
            </a:r>
            <a:endParaRPr lang="en-US" sz="5200" dirty="0"/>
          </a:p>
          <a:p>
            <a:pPr>
              <a:lnSpc>
                <a:spcPct val="120000"/>
              </a:lnSpc>
            </a:pP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7834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4" y="2346366"/>
            <a:ext cx="8892480" cy="2522794"/>
          </a:xfrm>
        </p:spPr>
        <p:txBody>
          <a:bodyPr/>
          <a:lstStyle/>
          <a:p>
            <a:r>
              <a:rPr lang="en-US" sz="5500" b="1" dirty="0" smtClean="0"/>
              <a:t>2</a:t>
            </a:r>
            <a:r>
              <a:rPr lang="lt-LT" sz="5500" b="1" dirty="0" smtClean="0"/>
              <a:t>. </a:t>
            </a:r>
            <a:r>
              <a:rPr lang="lt-LT" sz="5500" b="1" dirty="0"/>
              <a:t>Kuo </a:t>
            </a:r>
            <a:r>
              <a:rPr lang="lt-LT" sz="5500" b="1" dirty="0" smtClean="0"/>
              <a:t>skiriasi </a:t>
            </a:r>
            <a:r>
              <a:rPr lang="lt-LT" sz="5500" b="1" dirty="0" err="1"/>
              <a:t>Dondono</a:t>
            </a:r>
            <a:r>
              <a:rPr lang="lt-LT" sz="5500" b="1" dirty="0"/>
              <a:t> žodžiai, sakomi garsiai, nuo žodžių, sakomų mintyse?</a:t>
            </a:r>
            <a:r>
              <a:rPr lang="en-US" sz="5500" dirty="0"/>
              <a:t/>
            </a:r>
            <a:br>
              <a:rPr lang="en-US" sz="5500" dirty="0"/>
            </a:b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7107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8000" b="1" dirty="0"/>
              <a:t>Pamokos tikslas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999381"/>
            <a:ext cx="8229600" cy="4525963"/>
          </a:xfrm>
        </p:spPr>
        <p:txBody>
          <a:bodyPr>
            <a:normAutofit/>
          </a:bodyPr>
          <a:lstStyle/>
          <a:p>
            <a:r>
              <a:rPr lang="lt-LT" sz="6000" dirty="0" smtClean="0"/>
              <a:t>Išsiaiškinti</a:t>
            </a:r>
            <a:r>
              <a:rPr lang="lt-LT" sz="6000" dirty="0"/>
              <a:t>, kaip literatūrinėje </a:t>
            </a:r>
            <a:r>
              <a:rPr lang="lt-LT" sz="6000" dirty="0" smtClean="0"/>
              <a:t>pasakoje </a:t>
            </a:r>
            <a:r>
              <a:rPr lang="lt-LT" sz="6000" dirty="0"/>
              <a:t>kuriama perkeltinė prasmė.</a:t>
            </a:r>
            <a:endParaRPr lang="en-US" sz="6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641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-31689"/>
            <a:ext cx="5184576" cy="6701049"/>
          </a:xfrm>
        </p:spPr>
        <p:txBody>
          <a:bodyPr>
            <a:noAutofit/>
          </a:bodyPr>
          <a:lstStyle/>
          <a:p>
            <a:r>
              <a:rPr lang="lt-LT" sz="2600" dirty="0"/>
              <a:t>– Mano vardas </a:t>
            </a:r>
            <a:r>
              <a:rPr lang="lt-LT" sz="2600" dirty="0" err="1"/>
              <a:t>Dondonas</a:t>
            </a:r>
            <a:r>
              <a:rPr lang="lt-LT" sz="2600" dirty="0"/>
              <a:t>.</a:t>
            </a:r>
            <a:endParaRPr lang="en-US" sz="2600" dirty="0"/>
          </a:p>
          <a:p>
            <a:r>
              <a:rPr lang="lt-LT" sz="2600" dirty="0"/>
              <a:t>– Mano gimtinė yra laboratorija.</a:t>
            </a:r>
            <a:endParaRPr lang="en-US" sz="2600" dirty="0"/>
          </a:p>
          <a:p>
            <a:r>
              <a:rPr lang="lt-LT" sz="2600" dirty="0"/>
              <a:t>– Aš dabar atsakinėju į labai negudrius klausimus! Cha cha cha!</a:t>
            </a:r>
            <a:endParaRPr lang="en-US" sz="2600" dirty="0"/>
          </a:p>
          <a:p>
            <a:r>
              <a:rPr lang="lt-LT" sz="2600" dirty="0"/>
              <a:t>– Labiausiai mėgstu mašininę alyvą, o labiausiai nemėgstu grietininių ledų su abrikosų uogiene.</a:t>
            </a:r>
            <a:endParaRPr lang="en-US" sz="2600" dirty="0"/>
          </a:p>
          <a:p>
            <a:r>
              <a:rPr lang="lt-LT" sz="2600" dirty="0"/>
              <a:t>– Robotų ateitis turi pačias plačiausias perspektyvas!</a:t>
            </a:r>
            <a:endParaRPr lang="en-US" sz="2600" dirty="0"/>
          </a:p>
          <a:p>
            <a:r>
              <a:rPr lang="lt-LT" sz="2600" dirty="0"/>
              <a:t>– Aš turiu įvykdyti visa, kas man užprogramuota! </a:t>
            </a:r>
            <a:endParaRPr lang="en-US" sz="2600" dirty="0"/>
          </a:p>
          <a:p>
            <a:r>
              <a:rPr lang="en-US" sz="2600" dirty="0"/>
              <a:t> </a:t>
            </a:r>
            <a:r>
              <a:rPr lang="lt-LT" sz="2600" dirty="0"/>
              <a:t>– Linkiu puikios sveikatos ir sėkmės asmeniniame gyvenime! </a:t>
            </a:r>
            <a:endParaRPr lang="en-US" sz="2600" dirty="0"/>
          </a:p>
        </p:txBody>
      </p:sp>
      <p:pic>
        <p:nvPicPr>
          <p:cNvPr id="4" name="Picture 3" descr="http://us.cdn1.123rf.com/168nwm/magadesigns/magadesigns1308/magadesigns130800136/21739351-illustration-art-of-a-mind-gear-with-isolated-backgroun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74441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8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-171400"/>
            <a:ext cx="6042574" cy="6669360"/>
          </a:xfrm>
        </p:spPr>
        <p:txBody>
          <a:bodyPr>
            <a:noAutofit/>
          </a:bodyPr>
          <a:lstStyle/>
          <a:p>
            <a:r>
              <a:rPr lang="lt-LT" sz="3500" dirty="0"/>
              <a:t>„Ji greitai </a:t>
            </a:r>
            <a:r>
              <a:rPr lang="lt-LT" sz="3500" dirty="0" smtClean="0"/>
              <a:t>sugrįš! Ji </a:t>
            </a:r>
            <a:r>
              <a:rPr lang="lt-LT" sz="3500" dirty="0"/>
              <a:t>prisirišo prie manęs, ji sugrįš ir meiliai prisiglaus man prie peties!.. O, kad šita naktis niekada nesibaigtų!.. Tada </a:t>
            </a:r>
            <a:r>
              <a:rPr lang="lt-LT" sz="3500" dirty="0" err="1"/>
              <a:t>pamažiukais</a:t>
            </a:r>
            <a:r>
              <a:rPr lang="lt-LT" sz="3500" dirty="0"/>
              <a:t> gal pramokčiau ištarti kitus, neužprogramuotus žodžius ir padėkočiau jai už švelnų sparnų palietimą, </a:t>
            </a:r>
            <a:r>
              <a:rPr lang="lt-LT" sz="3500" dirty="0" smtClean="0"/>
              <a:t>ir pasakyčiau, kad ji man vienintelė visame pasaulyje, mano </a:t>
            </a:r>
            <a:r>
              <a:rPr lang="lt-LT" sz="3500" dirty="0" err="1" smtClean="0"/>
              <a:t>Strėlinukė</a:t>
            </a:r>
            <a:r>
              <a:rPr lang="lt-LT" sz="3500" dirty="0" smtClean="0"/>
              <a:t>...“. </a:t>
            </a:r>
            <a:endParaRPr lang="en-US" sz="3500" dirty="0" smtClean="0"/>
          </a:p>
          <a:p>
            <a:endParaRPr lang="en-US" sz="3500" dirty="0"/>
          </a:p>
        </p:txBody>
      </p:sp>
      <p:pic>
        <p:nvPicPr>
          <p:cNvPr id="4" name="Picture 3" descr="http://puteredefemeie.files.wordpress.com/2010/04/d419da38423c706d4362d840e16c2a66-ori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r="11311" b="8304"/>
          <a:stretch/>
        </p:blipFill>
        <p:spPr bwMode="auto">
          <a:xfrm>
            <a:off x="6007037" y="980728"/>
            <a:ext cx="2993923" cy="4632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3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3546673"/>
          </a:xfrm>
        </p:spPr>
        <p:txBody>
          <a:bodyPr>
            <a:noAutofit/>
          </a:bodyPr>
          <a:lstStyle/>
          <a:p>
            <a:r>
              <a:rPr lang="lt-LT" sz="4400" b="1" dirty="0"/>
              <a:t>Žodžiai, sakomi garsiai, atrodo negyvi ir šalti. </a:t>
            </a:r>
            <a:r>
              <a:rPr lang="lt-LT" sz="4400" dirty="0"/>
              <a:t>Tai ne paties </a:t>
            </a:r>
            <a:r>
              <a:rPr lang="lt-LT" sz="4400" dirty="0" err="1"/>
              <a:t>Dondono</a:t>
            </a:r>
            <a:r>
              <a:rPr lang="lt-LT" sz="4400" dirty="0"/>
              <a:t> žodžiai, </a:t>
            </a:r>
            <a:r>
              <a:rPr lang="lt-LT" sz="4400" dirty="0" smtClean="0"/>
              <a:t>o įdiegta programa. </a:t>
            </a:r>
            <a:r>
              <a:rPr lang="lt-LT" sz="4400" dirty="0"/>
              <a:t>Juose nėra jausmų. Žodžiai, sakomi mintyse, eina tiesiai iš </a:t>
            </a:r>
            <a:r>
              <a:rPr lang="lt-LT" sz="4400" dirty="0" err="1"/>
              <a:t>Dondono</a:t>
            </a:r>
            <a:r>
              <a:rPr lang="lt-LT" sz="4400" dirty="0"/>
              <a:t> širdies. Jie </a:t>
            </a:r>
            <a:r>
              <a:rPr lang="lt-LT" sz="4400" dirty="0" smtClean="0"/>
              <a:t>nuoširdūs, jausmingi. </a:t>
            </a:r>
            <a:r>
              <a:rPr lang="lt-LT" sz="4400" b="1" dirty="0" smtClean="0"/>
              <a:t>Mintyse </a:t>
            </a:r>
            <a:r>
              <a:rPr lang="lt-LT" sz="4400" b="1" dirty="0"/>
              <a:t>sakomi žodžiai atskleidžia tikruosius roboto </a:t>
            </a:r>
            <a:r>
              <a:rPr lang="lt-LT" sz="4400" b="1" dirty="0" smtClean="0"/>
              <a:t>jausmus.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132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258134"/>
            <a:ext cx="8892480" cy="1442674"/>
          </a:xfrm>
        </p:spPr>
        <p:txBody>
          <a:bodyPr/>
          <a:lstStyle/>
          <a:p>
            <a:r>
              <a:rPr lang="en-US" b="1" dirty="0" smtClean="0"/>
              <a:t>3</a:t>
            </a:r>
            <a:r>
              <a:rPr lang="lt-LT" b="1" dirty="0" smtClean="0"/>
              <a:t>. </a:t>
            </a:r>
            <a:r>
              <a:rPr lang="lt-LT" b="1" dirty="0"/>
              <a:t>Kas </a:t>
            </a:r>
            <a:r>
              <a:rPr lang="lt-LT" b="1" dirty="0" err="1"/>
              <a:t>Dondonui</a:t>
            </a:r>
            <a:r>
              <a:rPr lang="lt-LT" b="1" dirty="0"/>
              <a:t> sutrukdė išgelbėti </a:t>
            </a:r>
            <a:r>
              <a:rPr lang="lt-LT" b="1" dirty="0" err="1"/>
              <a:t>Strėlinukę</a:t>
            </a:r>
            <a:r>
              <a:rPr lang="lt-LT" b="1" dirty="0"/>
              <a:t>? Kaip dėl to jis jautėsi?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intermezzo.typepad.com/.a/6a00d834ff890853ef01538f5c3f17970b-p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7"/>
            <a:ext cx="4346133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mg3.wikia.nocookie.net/__cb20120310185153/samuraijack/images/9/98/Destroyed_Robo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88" y="2132857"/>
            <a:ext cx="4607138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4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476672"/>
            <a:ext cx="9036496" cy="3744416"/>
          </a:xfrm>
        </p:spPr>
        <p:txBody>
          <a:bodyPr>
            <a:noAutofit/>
          </a:bodyPr>
          <a:lstStyle/>
          <a:p>
            <a:r>
              <a:rPr lang="lt-LT" sz="4800" b="1" dirty="0"/>
              <a:t>Robotas nemokėjo reikšti savo jausmų, todėl ir </a:t>
            </a:r>
            <a:r>
              <a:rPr lang="en-US" sz="4800" b="1" dirty="0" smtClean="0"/>
              <a:t>ne</a:t>
            </a:r>
            <a:r>
              <a:rPr lang="lt-LT" sz="4800" b="1" dirty="0" smtClean="0"/>
              <a:t>išsaugo</a:t>
            </a:r>
            <a:r>
              <a:rPr lang="en-US" sz="4800" b="1" dirty="0" err="1" smtClean="0"/>
              <a:t>jo</a:t>
            </a:r>
            <a:r>
              <a:rPr lang="lt-LT" sz="4800" b="1" dirty="0" smtClean="0"/>
              <a:t> jam </a:t>
            </a:r>
            <a:r>
              <a:rPr lang="lt-LT" sz="4800" b="1" dirty="0"/>
              <a:t>brangios </a:t>
            </a:r>
            <a:r>
              <a:rPr lang="lt-LT" sz="4800" b="1" dirty="0" smtClean="0"/>
              <a:t>būtybės.</a:t>
            </a:r>
            <a:r>
              <a:rPr lang="lt-LT" sz="4800" dirty="0" smtClean="0"/>
              <a:t> Žuvus </a:t>
            </a:r>
            <a:r>
              <a:rPr lang="lt-LT" sz="4800" dirty="0" err="1"/>
              <a:t>S</a:t>
            </a:r>
            <a:r>
              <a:rPr lang="lt-LT" sz="4800" dirty="0" err="1" smtClean="0"/>
              <a:t>trėlinukei</a:t>
            </a:r>
            <a:r>
              <a:rPr lang="lt-LT" sz="4800" dirty="0"/>
              <a:t>, </a:t>
            </a:r>
            <a:r>
              <a:rPr lang="lt-LT" sz="4800" b="1" dirty="0" err="1" smtClean="0"/>
              <a:t>Dondoną</a:t>
            </a:r>
            <a:r>
              <a:rPr lang="lt-LT" sz="4800" b="1" dirty="0" smtClean="0"/>
              <a:t> slėgė kaltės jausmas. </a:t>
            </a:r>
            <a:r>
              <a:rPr lang="lt-LT" sz="4800" dirty="0"/>
              <a:t>Supratęs, kad dėl jo kaltės žuvo vienintelė būtybė, kuriai jis buvo brangus, </a:t>
            </a:r>
            <a:r>
              <a:rPr lang="lt-LT" sz="4800" dirty="0" err="1"/>
              <a:t>Dondonas</a:t>
            </a:r>
            <a:r>
              <a:rPr lang="lt-LT" sz="4800" dirty="0"/>
              <a:t> </a:t>
            </a:r>
            <a:r>
              <a:rPr lang="lt-LT" sz="4800" dirty="0" smtClean="0"/>
              <a:t>sugedo.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3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52" y="186126"/>
            <a:ext cx="8592720" cy="1442674"/>
          </a:xfrm>
        </p:spPr>
        <p:txBody>
          <a:bodyPr/>
          <a:lstStyle/>
          <a:p>
            <a:r>
              <a:rPr lang="en-US" b="1" dirty="0" smtClean="0"/>
              <a:t>4. </a:t>
            </a:r>
            <a:r>
              <a:rPr lang="en-US" b="1" dirty="0" err="1" smtClean="0"/>
              <a:t>Kod</a:t>
            </a:r>
            <a:r>
              <a:rPr lang="lt-LT" b="1" dirty="0" err="1" smtClean="0"/>
              <a:t>ėl</a:t>
            </a:r>
            <a:r>
              <a:rPr lang="lt-LT" b="1" dirty="0" smtClean="0"/>
              <a:t> </a:t>
            </a:r>
            <a:r>
              <a:rPr lang="lt-LT" b="1" dirty="0" err="1" smtClean="0"/>
              <a:t>Dondonas</a:t>
            </a:r>
            <a:r>
              <a:rPr lang="lt-LT" b="1" dirty="0" smtClean="0"/>
              <a:t> nemokėjo</a:t>
            </a:r>
            <a:r>
              <a:rPr lang="en-US" b="1" dirty="0" smtClean="0"/>
              <a:t> </a:t>
            </a:r>
            <a:r>
              <a:rPr lang="en-US" b="1" dirty="0" err="1" smtClean="0"/>
              <a:t>garsiai</a:t>
            </a:r>
            <a:r>
              <a:rPr lang="en-US" b="1" dirty="0" smtClean="0"/>
              <a:t> </a:t>
            </a:r>
            <a:r>
              <a:rPr lang="lt-LT" b="1" dirty="0" smtClean="0"/>
              <a:t>reikšti jausmų?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176464"/>
          </a:xfrm>
        </p:spPr>
        <p:txBody>
          <a:bodyPr>
            <a:noAutofit/>
          </a:bodyPr>
          <a:lstStyle/>
          <a:p>
            <a:r>
              <a:rPr lang="lt-LT" sz="4800" b="1" dirty="0" err="1" smtClean="0"/>
              <a:t>Dondon</a:t>
            </a:r>
            <a:r>
              <a:rPr lang="en-US" sz="4800" b="1" dirty="0" smtClean="0"/>
              <a:t>a</a:t>
            </a:r>
            <a:r>
              <a:rPr lang="lt-LT" sz="4800" b="1" dirty="0" smtClean="0"/>
              <a:t>s buvo užprogramuotas, ką ir kada sakyti. Jo niekas nemokė būti nuoširdžiu, todėl jis ir nemokėjo reikšti jausmų. </a:t>
            </a:r>
            <a:r>
              <a:rPr lang="lt-LT" sz="4800" dirty="0" smtClean="0"/>
              <a:t>Jo negalima kaltinti, nes niekas jam kitokio pavyzdžio neparodė.</a:t>
            </a:r>
            <a:endParaRPr lang="lt-LT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4198"/>
            <a:ext cx="8592720" cy="1442674"/>
          </a:xfrm>
        </p:spPr>
        <p:txBody>
          <a:bodyPr/>
          <a:lstStyle/>
          <a:p>
            <a:r>
              <a:rPr lang="en-US" sz="4400" b="1" dirty="0" smtClean="0"/>
              <a:t>5</a:t>
            </a:r>
            <a:r>
              <a:rPr lang="lt-LT" sz="4400" b="1" dirty="0" smtClean="0"/>
              <a:t>. </a:t>
            </a:r>
            <a:r>
              <a:rPr lang="lt-LT" sz="4400" b="1" dirty="0"/>
              <a:t>Įrodykite, kad „Robotas ir peteliškė“ yra literatūrinė pasaka.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3967"/>
            <a:ext cx="9144000" cy="3951337"/>
          </a:xfrm>
        </p:spPr>
        <p:txBody>
          <a:bodyPr>
            <a:noAutofit/>
          </a:bodyPr>
          <a:lstStyle/>
          <a:p>
            <a:r>
              <a:rPr lang="lt-LT" sz="4500" b="1" dirty="0" smtClean="0"/>
              <a:t>Tai pasaka, nes jame daug fantastinių elementų </a:t>
            </a:r>
            <a:r>
              <a:rPr lang="lt-LT" sz="4500" dirty="0" smtClean="0"/>
              <a:t>(kalba peteliškė, robotas turi jausmus). </a:t>
            </a:r>
            <a:r>
              <a:rPr lang="lt-LT" sz="4500" b="1" dirty="0" smtClean="0"/>
              <a:t>Literatūrinė pasaka, nes ją parašė konkretus rašytojas– Vytautė Žilinskaitė.</a:t>
            </a:r>
            <a:endParaRPr lang="en-US" sz="4500" b="1" dirty="0" smtClean="0"/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6421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041440" cy="2520280"/>
          </a:xfrm>
        </p:spPr>
        <p:txBody>
          <a:bodyPr/>
          <a:lstStyle/>
          <a:p>
            <a:r>
              <a:rPr lang="en-US" sz="5200" b="1" dirty="0" smtClean="0"/>
              <a:t>6. </a:t>
            </a:r>
            <a:r>
              <a:rPr lang="lt-LT" sz="5200" b="1" dirty="0" smtClean="0"/>
              <a:t>Kokia perkeltinė mintis (idėja) slypi po „Roboto </a:t>
            </a:r>
            <a:r>
              <a:rPr lang="lt-LT" sz="5200" b="1" dirty="0"/>
              <a:t>ir peteliškės“ </a:t>
            </a:r>
            <a:r>
              <a:rPr lang="lt-LT" sz="5200" b="1" dirty="0" smtClean="0"/>
              <a:t>įvykiais? 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30377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99392"/>
            <a:ext cx="8856984" cy="39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200" b="1" dirty="0" smtClean="0"/>
              <a:t>K</a:t>
            </a:r>
            <a:r>
              <a:rPr lang="lt-LT" sz="5200" b="1" dirty="0" err="1" smtClean="0"/>
              <a:t>ūrinio</a:t>
            </a:r>
            <a:r>
              <a:rPr lang="lt-LT" sz="5200" b="1" dirty="0" smtClean="0"/>
              <a:t> idėja</a:t>
            </a:r>
            <a:r>
              <a:rPr lang="lt-LT" sz="5200" dirty="0" smtClean="0"/>
              <a:t>: </a:t>
            </a:r>
            <a:endParaRPr lang="lt-LT" sz="5200" dirty="0"/>
          </a:p>
          <a:p>
            <a:r>
              <a:rPr lang="lt-LT" sz="5200" dirty="0"/>
              <a:t>a) niekada nereikia bijoti sakyti tai, ką </a:t>
            </a:r>
            <a:r>
              <a:rPr lang="lt-LT" sz="5200" dirty="0" smtClean="0"/>
              <a:t>jauti;</a:t>
            </a:r>
            <a:r>
              <a:rPr lang="en-US" sz="5200" dirty="0" smtClean="0"/>
              <a:t> </a:t>
            </a:r>
          </a:p>
          <a:p>
            <a:r>
              <a:rPr lang="lt-LT" sz="5200" dirty="0" smtClean="0"/>
              <a:t>b</a:t>
            </a:r>
            <a:r>
              <a:rPr lang="lt-LT" sz="5200" dirty="0"/>
              <a:t>) </a:t>
            </a:r>
            <a:r>
              <a:rPr lang="lt-LT" sz="5200" dirty="0" smtClean="0"/>
              <a:t>niekada </a:t>
            </a:r>
            <a:r>
              <a:rPr lang="lt-LT" sz="5200" dirty="0"/>
              <a:t>nereikia bijoti kitam pasakyti kažką gražaus ir </a:t>
            </a:r>
            <a:r>
              <a:rPr lang="lt-LT" sz="5200" dirty="0" smtClean="0"/>
              <a:t>gero; </a:t>
            </a:r>
            <a:endParaRPr lang="lt-LT" sz="5200" dirty="0"/>
          </a:p>
          <a:p>
            <a:r>
              <a:rPr lang="lt-LT" sz="5200" dirty="0"/>
              <a:t>c) nesigėdykit būti nuoširdūs.  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4878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016" y="44624"/>
            <a:ext cx="9540552" cy="1442674"/>
          </a:xfrm>
        </p:spPr>
        <p:txBody>
          <a:bodyPr/>
          <a:lstStyle/>
          <a:p>
            <a:r>
              <a:rPr lang="lt-LT" sz="6600" b="1" dirty="0" smtClean="0"/>
              <a:t>Ar gebame?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0" y="1340768"/>
            <a:ext cx="8892480" cy="4608512"/>
          </a:xfrm>
        </p:spPr>
        <p:txBody>
          <a:bodyPr>
            <a:noAutofit/>
          </a:bodyPr>
          <a:lstStyle/>
          <a:p>
            <a:r>
              <a:rPr lang="lt-LT" sz="4400" dirty="0" smtClean="0"/>
              <a:t>1) paaiškinti, </a:t>
            </a:r>
            <a:r>
              <a:rPr lang="lt-LT" sz="4400" dirty="0"/>
              <a:t>kas yra literatūrinė pasaka;</a:t>
            </a:r>
            <a:endParaRPr lang="en-US" sz="4400" dirty="0"/>
          </a:p>
          <a:p>
            <a:r>
              <a:rPr lang="lt-LT" sz="4400" dirty="0"/>
              <a:t>2) </a:t>
            </a:r>
            <a:r>
              <a:rPr lang="lt-LT" sz="4400" dirty="0" smtClean="0"/>
              <a:t>apibrėžti, </a:t>
            </a:r>
            <a:r>
              <a:rPr lang="lt-LT" sz="4400" dirty="0"/>
              <a:t>kas yra perkeltinė prasmė;</a:t>
            </a:r>
            <a:endParaRPr lang="en-US" sz="4400" dirty="0"/>
          </a:p>
          <a:p>
            <a:r>
              <a:rPr lang="lt-LT" sz="4400" dirty="0"/>
              <a:t>3) </a:t>
            </a:r>
            <a:r>
              <a:rPr lang="lt-LT" sz="4400" dirty="0" smtClean="0"/>
              <a:t>įvardinti</a:t>
            </a:r>
            <a:r>
              <a:rPr lang="lt-LT" sz="4400" dirty="0"/>
              <a:t>, kokia perkeltinė </a:t>
            </a:r>
            <a:r>
              <a:rPr lang="lt-LT" sz="4400" dirty="0" smtClean="0"/>
              <a:t>prasmė sukuriama</a:t>
            </a:r>
            <a:r>
              <a:rPr lang="en-US" sz="4400" dirty="0" smtClean="0"/>
              <a:t> </a:t>
            </a:r>
            <a:r>
              <a:rPr lang="en-US" sz="4400" dirty="0" err="1" smtClean="0"/>
              <a:t>gr</a:t>
            </a:r>
            <a:r>
              <a:rPr lang="lt-LT" sz="4400" dirty="0" smtClean="0"/>
              <a:t>ožinės literatūros kūrinyje.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55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016" y="44624"/>
            <a:ext cx="9540552" cy="1442674"/>
          </a:xfrm>
        </p:spPr>
        <p:txBody>
          <a:bodyPr/>
          <a:lstStyle/>
          <a:p>
            <a:r>
              <a:rPr lang="lt-LT" sz="6600" b="1" dirty="0" smtClean="0"/>
              <a:t>Uždaviniai.</a:t>
            </a:r>
            <a:br>
              <a:rPr lang="lt-LT" sz="6600" b="1" dirty="0" smtClean="0"/>
            </a:br>
            <a:r>
              <a:rPr lang="lt-LT" sz="6600" b="1" dirty="0" smtClean="0"/>
              <a:t>Po pamokos gebėsite: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608512"/>
          </a:xfrm>
        </p:spPr>
        <p:txBody>
          <a:bodyPr>
            <a:noAutofit/>
          </a:bodyPr>
          <a:lstStyle/>
          <a:p>
            <a:r>
              <a:rPr lang="lt-LT" sz="4400" dirty="0" smtClean="0"/>
              <a:t>1) paaiškinti, </a:t>
            </a:r>
            <a:r>
              <a:rPr lang="lt-LT" sz="4400" dirty="0"/>
              <a:t>kas yra literatūrinė pasaka;</a:t>
            </a:r>
            <a:endParaRPr lang="en-US" sz="4400" dirty="0"/>
          </a:p>
          <a:p>
            <a:r>
              <a:rPr lang="lt-LT" sz="4400" dirty="0"/>
              <a:t>2) </a:t>
            </a:r>
            <a:r>
              <a:rPr lang="lt-LT" sz="4400" dirty="0" smtClean="0"/>
              <a:t>apibrėžti, </a:t>
            </a:r>
            <a:r>
              <a:rPr lang="lt-LT" sz="4400" dirty="0"/>
              <a:t>kas yra perkeltinė prasmė;</a:t>
            </a:r>
            <a:endParaRPr lang="en-US" sz="4400" dirty="0"/>
          </a:p>
          <a:p>
            <a:r>
              <a:rPr lang="lt-LT" sz="4400" dirty="0"/>
              <a:t>3) </a:t>
            </a:r>
            <a:r>
              <a:rPr lang="lt-LT" sz="4400" dirty="0" smtClean="0"/>
              <a:t>įvardinti</a:t>
            </a:r>
            <a:r>
              <a:rPr lang="lt-LT" sz="4400" dirty="0"/>
              <a:t>, kokia perkeltinė </a:t>
            </a:r>
            <a:r>
              <a:rPr lang="lt-LT" sz="4400" dirty="0" smtClean="0"/>
              <a:t>prasmė sukuriama</a:t>
            </a:r>
            <a:r>
              <a:rPr lang="en-US" sz="4400" dirty="0" smtClean="0"/>
              <a:t> </a:t>
            </a:r>
            <a:r>
              <a:rPr lang="en-US" sz="4400" dirty="0" err="1" smtClean="0"/>
              <a:t>gr</a:t>
            </a:r>
            <a:r>
              <a:rPr lang="lt-LT" sz="4400" dirty="0" smtClean="0"/>
              <a:t>ožinės literatūros kūrinyje.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55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317930"/>
            <a:ext cx="8041440" cy="1442674"/>
          </a:xfrm>
        </p:spPr>
        <p:txBody>
          <a:bodyPr/>
          <a:lstStyle/>
          <a:p>
            <a:r>
              <a:rPr lang="en-US" b="1" dirty="0" smtClean="0"/>
              <a:t>Nam</a:t>
            </a:r>
            <a:r>
              <a:rPr lang="lt-LT" b="1" dirty="0" smtClean="0"/>
              <a:t>ų darbų tikrinimas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45815"/>
            <a:ext cx="9073008" cy="39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4600" dirty="0"/>
              <a:t>1. Kas buvo </a:t>
            </a:r>
            <a:r>
              <a:rPr lang="lt-LT" sz="4600" dirty="0" err="1"/>
              <a:t>Dondonas</a:t>
            </a:r>
            <a:r>
              <a:rPr lang="lt-LT" sz="4600" dirty="0"/>
              <a:t>?</a:t>
            </a:r>
            <a:endParaRPr lang="en-US" sz="4600" dirty="0"/>
          </a:p>
          <a:p>
            <a:pPr marL="0" indent="0">
              <a:buNone/>
            </a:pPr>
            <a:r>
              <a:rPr lang="lt-LT" sz="4600" dirty="0"/>
              <a:t>2. Kodėl </a:t>
            </a:r>
            <a:r>
              <a:rPr lang="lt-LT" sz="4600" dirty="0" err="1"/>
              <a:t>Dondonas</a:t>
            </a:r>
            <a:r>
              <a:rPr lang="lt-LT" sz="4600" dirty="0"/>
              <a:t> patiko žmonėms</a:t>
            </a:r>
            <a:r>
              <a:rPr lang="lt-LT" sz="4600" dirty="0" smtClean="0"/>
              <a:t>?</a:t>
            </a:r>
          </a:p>
          <a:p>
            <a:pPr marL="0" indent="0">
              <a:buNone/>
            </a:pPr>
            <a:r>
              <a:rPr lang="lt-LT" sz="4600" dirty="0" smtClean="0"/>
              <a:t>3</a:t>
            </a:r>
            <a:r>
              <a:rPr lang="lt-LT" sz="4600" dirty="0"/>
              <a:t>. </a:t>
            </a:r>
            <a:r>
              <a:rPr lang="lt-LT" sz="4600" dirty="0" smtClean="0"/>
              <a:t>Kas vieną vakarą užkalbino </a:t>
            </a:r>
            <a:r>
              <a:rPr lang="lt-LT" sz="4600" dirty="0" err="1" smtClean="0"/>
              <a:t>Dondoną</a:t>
            </a:r>
            <a:r>
              <a:rPr lang="lt-LT" sz="4600" dirty="0" smtClean="0"/>
              <a:t>?</a:t>
            </a:r>
          </a:p>
          <a:p>
            <a:pPr marL="0" indent="0">
              <a:buNone/>
            </a:pPr>
            <a:r>
              <a:rPr lang="lt-LT" sz="4600" dirty="0" smtClean="0"/>
              <a:t>4. Ką padarė šikšnosparnis?</a:t>
            </a:r>
            <a:endParaRPr lang="en-US" sz="4600" dirty="0"/>
          </a:p>
          <a:p>
            <a:pPr marL="0" indent="0">
              <a:buNone/>
            </a:pPr>
            <a:r>
              <a:rPr lang="lt-LT" sz="4600" dirty="0"/>
              <a:t>5. Kas </a:t>
            </a:r>
            <a:r>
              <a:rPr lang="lt-LT" sz="4600" dirty="0" smtClean="0"/>
              <a:t>pabaigoje </a:t>
            </a:r>
            <a:r>
              <a:rPr lang="lt-LT" sz="4600" dirty="0"/>
              <a:t>nutiko </a:t>
            </a:r>
            <a:r>
              <a:rPr lang="lt-LT" sz="4600" dirty="0" err="1"/>
              <a:t>Dondonui</a:t>
            </a:r>
            <a:r>
              <a:rPr lang="lt-LT" sz="4600" dirty="0"/>
              <a:t>?</a:t>
            </a:r>
            <a:endParaRPr lang="en-US" sz="4600" dirty="0"/>
          </a:p>
          <a:p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42633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16632"/>
            <a:ext cx="8041440" cy="1442674"/>
          </a:xfrm>
        </p:spPr>
        <p:txBody>
          <a:bodyPr/>
          <a:lstStyle/>
          <a:p>
            <a:r>
              <a:rPr lang="lt-LT" sz="6000" b="1" dirty="0" smtClean="0"/>
              <a:t>Kas yra literatūrinė pasaka?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00201"/>
            <a:ext cx="9036496" cy="5517231"/>
          </a:xfrm>
        </p:spPr>
        <p:txBody>
          <a:bodyPr>
            <a:noAutofit/>
          </a:bodyPr>
          <a:lstStyle/>
          <a:p>
            <a:pPr fontAlgn="base"/>
            <a:r>
              <a:rPr lang="lt-LT" sz="6200" dirty="0"/>
              <a:t>Literatūrinė pasaka – </a:t>
            </a:r>
            <a:r>
              <a:rPr lang="lt-LT" sz="6200" dirty="0" smtClean="0"/>
              <a:t>tai rašytojo sukurtas kūrinys, kuriam būdingi įvairūs stebukliniai elementai</a:t>
            </a:r>
            <a:r>
              <a:rPr lang="lt-LT" sz="6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8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-243408"/>
            <a:ext cx="9073008" cy="3951337"/>
          </a:xfrm>
        </p:spPr>
        <p:txBody>
          <a:bodyPr>
            <a:noAutofit/>
          </a:bodyPr>
          <a:lstStyle/>
          <a:p>
            <a:r>
              <a:rPr lang="en-US" sz="6400" dirty="0" smtClean="0"/>
              <a:t> P</a:t>
            </a:r>
            <a:r>
              <a:rPr lang="lt-LT" sz="6400" dirty="0" smtClean="0"/>
              <a:t>o stebukliniais elementais yra paslėptos žmogaus gyvenimo tiesos.</a:t>
            </a:r>
          </a:p>
          <a:p>
            <a:r>
              <a:rPr lang="lt-LT" sz="6400" dirty="0" smtClean="0"/>
              <a:t> Tos tiesos išsakomos naudojant perkeltinę prasmę.</a:t>
            </a:r>
          </a:p>
        </p:txBody>
      </p:sp>
    </p:spTree>
    <p:extLst>
      <p:ext uri="{BB962C8B-B14F-4D97-AF65-F5344CB8AC3E}">
        <p14:creationId xmlns:p14="http://schemas.microsoft.com/office/powerpoint/2010/main" val="9335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126"/>
            <a:ext cx="8592720" cy="1442674"/>
          </a:xfrm>
        </p:spPr>
        <p:txBody>
          <a:bodyPr/>
          <a:lstStyle/>
          <a:p>
            <a:r>
              <a:rPr lang="lt-LT" sz="5800" b="1" dirty="0" smtClean="0"/>
              <a:t>Kas yra </a:t>
            </a:r>
            <a:r>
              <a:rPr lang="lt-LT" sz="5800" b="1" dirty="0"/>
              <a:t>perkeltinė </a:t>
            </a:r>
            <a:r>
              <a:rPr lang="lt-LT" sz="5800" b="1" dirty="0" smtClean="0"/>
              <a:t>prasmė</a:t>
            </a:r>
            <a:r>
              <a:rPr lang="en-US" sz="5800" b="1" dirty="0" smtClean="0"/>
              <a:t>?</a:t>
            </a:r>
            <a:endParaRPr lang="en-US" sz="5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41959"/>
            <a:ext cx="8352928" cy="39513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600" b="1" dirty="0"/>
              <a:t>	</a:t>
            </a:r>
            <a:r>
              <a:rPr lang="lt-LT" sz="6600" dirty="0"/>
              <a:t>Perkeltinė prasmė – tai </a:t>
            </a:r>
            <a:r>
              <a:rPr lang="lt-LT" sz="6600" dirty="0" smtClean="0"/>
              <a:t>kūriniu perduodama </a:t>
            </a:r>
            <a:r>
              <a:rPr lang="lt-LT" sz="6600" dirty="0"/>
              <a:t>užslėpta mintis</a:t>
            </a:r>
            <a:r>
              <a:rPr lang="lt-LT" sz="6600" dirty="0" smtClean="0"/>
              <a:t>.</a:t>
            </a:r>
            <a:endParaRPr lang="lt-LT" sz="6600" dirty="0"/>
          </a:p>
        </p:txBody>
      </p:sp>
    </p:spTree>
    <p:extLst>
      <p:ext uri="{BB962C8B-B14F-4D97-AF65-F5344CB8AC3E}">
        <p14:creationId xmlns:p14="http://schemas.microsoft.com/office/powerpoint/2010/main" val="16665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36" y="404664"/>
            <a:ext cx="8774360" cy="3951337"/>
          </a:xfrm>
        </p:spPr>
        <p:txBody>
          <a:bodyPr>
            <a:noAutofit/>
          </a:bodyPr>
          <a:lstStyle/>
          <a:p>
            <a:r>
              <a:rPr lang="lt-LT" sz="6000" dirty="0" smtClean="0"/>
              <a:t>Taigi, </a:t>
            </a:r>
            <a:r>
              <a:rPr lang="lt-LT" sz="6000" dirty="0"/>
              <a:t>mes analizuodami „Robotą ir peteliškę“ ieškosime, kokia </a:t>
            </a:r>
            <a:r>
              <a:rPr lang="lt-LT" sz="6000" dirty="0" smtClean="0"/>
              <a:t>gyvenimiška </a:t>
            </a:r>
            <a:r>
              <a:rPr lang="lt-LT" sz="6000" dirty="0"/>
              <a:t>tiesa yra paslėpta po kūrinyje vaizduojamais įvykiais.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901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592720" cy="1442674"/>
          </a:xfrm>
        </p:spPr>
        <p:txBody>
          <a:bodyPr/>
          <a:lstStyle/>
          <a:p>
            <a:r>
              <a:rPr lang="lt-LT" sz="6000" b="1" dirty="0" smtClean="0"/>
              <a:t>Kūrinio „Robotas ir peteliškė“</a:t>
            </a:r>
            <a:r>
              <a:rPr lang="en-US" sz="6000" b="1" dirty="0" smtClean="0"/>
              <a:t> </a:t>
            </a:r>
            <a:r>
              <a:rPr lang="lt-LT" sz="6000" b="1" dirty="0" smtClean="0"/>
              <a:t>perkeltinės prasmės analizė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421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355</TotalTime>
  <Words>768</Words>
  <Application>Microsoft Office PowerPoint</Application>
  <PresentationFormat>On-screen Show (4:3)</PresentationFormat>
  <Paragraphs>56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Sketchbook</vt:lpstr>
      <vt:lpstr>VYTAUTĖS ŽILINSKAITĖS LITERATŪRINĖ PASAKA „ROBOTAS IR PETELIŠKĖ“ </vt:lpstr>
      <vt:lpstr>Pamokos tikslas</vt:lpstr>
      <vt:lpstr>Uždaviniai. Po pamokos gebėsite:</vt:lpstr>
      <vt:lpstr>Namų darbų tikrinimas</vt:lpstr>
      <vt:lpstr>Kas yra literatūrinė pasaka?</vt:lpstr>
      <vt:lpstr>PowerPoint Presentation</vt:lpstr>
      <vt:lpstr>Kas yra perkeltinė prasmė?</vt:lpstr>
      <vt:lpstr>PowerPoint Presentation</vt:lpstr>
      <vt:lpstr>Kūrinio „Robotas ir peteliškė“ perkeltinės prasmės analizė</vt:lpstr>
      <vt:lpstr>Kuo žmogus panašus į robotą?  </vt:lpstr>
      <vt:lpstr>PowerPoint Presentation</vt:lpstr>
      <vt:lpstr>Kuo žmogus skiriasi nuo roboto?  </vt:lpstr>
      <vt:lpstr>PowerPoint Presentation</vt:lpstr>
      <vt:lpstr>Kokį žmogų mes galime vadinti robotu? </vt:lpstr>
      <vt:lpstr>Kokiose situacijose mes galime sakyti, kad su mumis kas nors elgėsi kaip robotas?                             </vt:lpstr>
      <vt:lpstr>PowerPoint Presentation</vt:lpstr>
      <vt:lpstr>1. Kada Dondonas įgyja žmogiškų savybių?  </vt:lpstr>
      <vt:lpstr>PowerPoint Presentation</vt:lpstr>
      <vt:lpstr>2. Kuo skiriasi Dondono žodžiai, sakomi garsiai, nuo žodžių, sakomų mintyse? </vt:lpstr>
      <vt:lpstr>PowerPoint Presentation</vt:lpstr>
      <vt:lpstr>PowerPoint Presentation</vt:lpstr>
      <vt:lpstr>PowerPoint Presentation</vt:lpstr>
      <vt:lpstr>3. Kas Dondonui sutrukdė išgelbėti Strėlinukę? Kaip dėl to jis jautėsi?</vt:lpstr>
      <vt:lpstr>PowerPoint Presentation</vt:lpstr>
      <vt:lpstr>4. Kodėl Dondonas nemokėjo garsiai reikšti jausmų?</vt:lpstr>
      <vt:lpstr>5. Įrodykite, kad „Robotas ir peteliškė“ yra literatūrinė pasaka. </vt:lpstr>
      <vt:lpstr>6. Kokia perkeltinė mintis (idėja) slypi po „Roboto ir peteliškės“ įvykiais? </vt:lpstr>
      <vt:lpstr>PowerPoint Presentation</vt:lpstr>
      <vt:lpstr>Ar gebame?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VYTAUTĖS ŽILINSKAITĖS LITERATŪRINĖ PASAKA „ROBOTAS IR PETELIŠKĖ“ </dc:title>
  <dc:creator>mokykla</dc:creator>
  <cp:lastModifiedBy>mokykla</cp:lastModifiedBy>
  <cp:revision>247</cp:revision>
  <dcterms:created xsi:type="dcterms:W3CDTF">2014-03-25T10:27:06Z</dcterms:created>
  <dcterms:modified xsi:type="dcterms:W3CDTF">2014-04-24T07:04:47Z</dcterms:modified>
</cp:coreProperties>
</file>