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59" r:id="rId5"/>
    <p:sldId id="261" r:id="rId6"/>
    <p:sldId id="271" r:id="rId7"/>
    <p:sldId id="269" r:id="rId8"/>
    <p:sldId id="270" r:id="rId9"/>
    <p:sldId id="272" r:id="rId10"/>
    <p:sldId id="273" r:id="rId11"/>
    <p:sldId id="274" r:id="rId12"/>
    <p:sldId id="275" r:id="rId13"/>
    <p:sldId id="276" r:id="rId14"/>
    <p:sldId id="277" r:id="rId15"/>
    <p:sldId id="289" r:id="rId16"/>
    <p:sldId id="290" r:id="rId17"/>
    <p:sldId id="291" r:id="rId18"/>
    <p:sldId id="288" r:id="rId19"/>
    <p:sldId id="278" r:id="rId20"/>
    <p:sldId id="279" r:id="rId21"/>
    <p:sldId id="280" r:id="rId22"/>
    <p:sldId id="281" r:id="rId23"/>
    <p:sldId id="282" r:id="rId24"/>
    <p:sldId id="283" r:id="rId25"/>
    <p:sldId id="266" r:id="rId26"/>
    <p:sldId id="267" r:id="rId27"/>
    <p:sldId id="268" r:id="rId28"/>
    <p:sldId id="287" r:id="rId29"/>
    <p:sldId id="285" r:id="rId30"/>
    <p:sldId id="286" r:id="rId31"/>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60"/>
  </p:normalViewPr>
  <p:slideViewPr>
    <p:cSldViewPr>
      <p:cViewPr varScale="1">
        <p:scale>
          <a:sx n="69" d="100"/>
          <a:sy n="69" d="100"/>
        </p:scale>
        <p:origin x="140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CF790806-6AEF-48D5-8E7A-BE3D277E8695}" type="datetimeFigureOut">
              <a:rPr lang="lt-LT" smtClean="0"/>
              <a:t>2020-08-31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3690F4C-BC00-4215-BF04-A8FE52F2308A}" type="slidenum">
              <a:rPr lang="lt-LT" smtClean="0"/>
              <a:t>‹#›</a:t>
            </a:fld>
            <a:endParaRPr lang="lt-LT"/>
          </a:p>
        </p:txBody>
      </p:sp>
    </p:spTree>
    <p:extLst>
      <p:ext uri="{BB962C8B-B14F-4D97-AF65-F5344CB8AC3E}">
        <p14:creationId xmlns:p14="http://schemas.microsoft.com/office/powerpoint/2010/main" val="97464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CF790806-6AEF-48D5-8E7A-BE3D277E8695}" type="datetimeFigureOut">
              <a:rPr lang="lt-LT" smtClean="0"/>
              <a:t>2020-08-31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3690F4C-BC00-4215-BF04-A8FE52F2308A}" type="slidenum">
              <a:rPr lang="lt-LT" smtClean="0"/>
              <a:t>‹#›</a:t>
            </a:fld>
            <a:endParaRPr lang="lt-LT"/>
          </a:p>
        </p:txBody>
      </p:sp>
    </p:spTree>
    <p:extLst>
      <p:ext uri="{BB962C8B-B14F-4D97-AF65-F5344CB8AC3E}">
        <p14:creationId xmlns:p14="http://schemas.microsoft.com/office/powerpoint/2010/main" val="1541472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CF790806-6AEF-48D5-8E7A-BE3D277E8695}" type="datetimeFigureOut">
              <a:rPr lang="lt-LT" smtClean="0"/>
              <a:t>2020-08-31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3690F4C-BC00-4215-BF04-A8FE52F2308A}" type="slidenum">
              <a:rPr lang="lt-LT" smtClean="0"/>
              <a:t>‹#›</a:t>
            </a:fld>
            <a:endParaRPr lang="lt-LT"/>
          </a:p>
        </p:txBody>
      </p:sp>
    </p:spTree>
    <p:extLst>
      <p:ext uri="{BB962C8B-B14F-4D97-AF65-F5344CB8AC3E}">
        <p14:creationId xmlns:p14="http://schemas.microsoft.com/office/powerpoint/2010/main" val="373661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CF790806-6AEF-48D5-8E7A-BE3D277E8695}" type="datetimeFigureOut">
              <a:rPr lang="lt-LT" smtClean="0"/>
              <a:t>2020-08-31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3690F4C-BC00-4215-BF04-A8FE52F2308A}" type="slidenum">
              <a:rPr lang="lt-LT" smtClean="0"/>
              <a:t>‹#›</a:t>
            </a:fld>
            <a:endParaRPr lang="lt-LT"/>
          </a:p>
        </p:txBody>
      </p:sp>
    </p:spTree>
    <p:extLst>
      <p:ext uri="{BB962C8B-B14F-4D97-AF65-F5344CB8AC3E}">
        <p14:creationId xmlns:p14="http://schemas.microsoft.com/office/powerpoint/2010/main" val="79574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CF790806-6AEF-48D5-8E7A-BE3D277E8695}" type="datetimeFigureOut">
              <a:rPr lang="lt-LT" smtClean="0"/>
              <a:t>2020-08-31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3690F4C-BC00-4215-BF04-A8FE52F2308A}" type="slidenum">
              <a:rPr lang="lt-LT" smtClean="0"/>
              <a:t>‹#›</a:t>
            </a:fld>
            <a:endParaRPr lang="lt-LT"/>
          </a:p>
        </p:txBody>
      </p:sp>
    </p:spTree>
    <p:extLst>
      <p:ext uri="{BB962C8B-B14F-4D97-AF65-F5344CB8AC3E}">
        <p14:creationId xmlns:p14="http://schemas.microsoft.com/office/powerpoint/2010/main" val="105922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CF790806-6AEF-48D5-8E7A-BE3D277E8695}" type="datetimeFigureOut">
              <a:rPr lang="lt-LT" smtClean="0"/>
              <a:t>2020-08-31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3690F4C-BC00-4215-BF04-A8FE52F2308A}" type="slidenum">
              <a:rPr lang="lt-LT" smtClean="0"/>
              <a:t>‹#›</a:t>
            </a:fld>
            <a:endParaRPr lang="lt-LT"/>
          </a:p>
        </p:txBody>
      </p:sp>
    </p:spTree>
    <p:extLst>
      <p:ext uri="{BB962C8B-B14F-4D97-AF65-F5344CB8AC3E}">
        <p14:creationId xmlns:p14="http://schemas.microsoft.com/office/powerpoint/2010/main" val="231712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CF790806-6AEF-48D5-8E7A-BE3D277E8695}" type="datetimeFigureOut">
              <a:rPr lang="lt-LT" smtClean="0"/>
              <a:t>2020-08-31</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F3690F4C-BC00-4215-BF04-A8FE52F2308A}" type="slidenum">
              <a:rPr lang="lt-LT" smtClean="0"/>
              <a:t>‹#›</a:t>
            </a:fld>
            <a:endParaRPr lang="lt-LT"/>
          </a:p>
        </p:txBody>
      </p:sp>
    </p:spTree>
    <p:extLst>
      <p:ext uri="{BB962C8B-B14F-4D97-AF65-F5344CB8AC3E}">
        <p14:creationId xmlns:p14="http://schemas.microsoft.com/office/powerpoint/2010/main" val="195849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CF790806-6AEF-48D5-8E7A-BE3D277E8695}" type="datetimeFigureOut">
              <a:rPr lang="lt-LT" smtClean="0"/>
              <a:t>2020-08-31</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F3690F4C-BC00-4215-BF04-A8FE52F2308A}" type="slidenum">
              <a:rPr lang="lt-LT" smtClean="0"/>
              <a:t>‹#›</a:t>
            </a:fld>
            <a:endParaRPr lang="lt-LT"/>
          </a:p>
        </p:txBody>
      </p:sp>
    </p:spTree>
    <p:extLst>
      <p:ext uri="{BB962C8B-B14F-4D97-AF65-F5344CB8AC3E}">
        <p14:creationId xmlns:p14="http://schemas.microsoft.com/office/powerpoint/2010/main" val="131314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CF790806-6AEF-48D5-8E7A-BE3D277E8695}" type="datetimeFigureOut">
              <a:rPr lang="lt-LT" smtClean="0"/>
              <a:t>2020-08-31</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F3690F4C-BC00-4215-BF04-A8FE52F2308A}" type="slidenum">
              <a:rPr lang="lt-LT" smtClean="0"/>
              <a:t>‹#›</a:t>
            </a:fld>
            <a:endParaRPr lang="lt-LT"/>
          </a:p>
        </p:txBody>
      </p:sp>
    </p:spTree>
    <p:extLst>
      <p:ext uri="{BB962C8B-B14F-4D97-AF65-F5344CB8AC3E}">
        <p14:creationId xmlns:p14="http://schemas.microsoft.com/office/powerpoint/2010/main" val="367472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CF790806-6AEF-48D5-8E7A-BE3D277E8695}" type="datetimeFigureOut">
              <a:rPr lang="lt-LT" smtClean="0"/>
              <a:t>2020-08-31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3690F4C-BC00-4215-BF04-A8FE52F2308A}" type="slidenum">
              <a:rPr lang="lt-LT" smtClean="0"/>
              <a:t>‹#›</a:t>
            </a:fld>
            <a:endParaRPr lang="lt-LT"/>
          </a:p>
        </p:txBody>
      </p:sp>
    </p:spTree>
    <p:extLst>
      <p:ext uri="{BB962C8B-B14F-4D97-AF65-F5344CB8AC3E}">
        <p14:creationId xmlns:p14="http://schemas.microsoft.com/office/powerpoint/2010/main" val="92277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CF790806-6AEF-48D5-8E7A-BE3D277E8695}" type="datetimeFigureOut">
              <a:rPr lang="lt-LT" smtClean="0"/>
              <a:t>2020-08-31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3690F4C-BC00-4215-BF04-A8FE52F2308A}" type="slidenum">
              <a:rPr lang="lt-LT" smtClean="0"/>
              <a:t>‹#›</a:t>
            </a:fld>
            <a:endParaRPr lang="lt-LT"/>
          </a:p>
        </p:txBody>
      </p:sp>
    </p:spTree>
    <p:extLst>
      <p:ext uri="{BB962C8B-B14F-4D97-AF65-F5344CB8AC3E}">
        <p14:creationId xmlns:p14="http://schemas.microsoft.com/office/powerpoint/2010/main" val="1783558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90806-6AEF-48D5-8E7A-BE3D277E8695}" type="datetimeFigureOut">
              <a:rPr lang="lt-LT" smtClean="0"/>
              <a:t>2020-08-31</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90F4C-BC00-4215-BF04-A8FE52F2308A}" type="slidenum">
              <a:rPr lang="lt-LT" smtClean="0"/>
              <a:t>‹#›</a:t>
            </a:fld>
            <a:endParaRPr lang="lt-LT"/>
          </a:p>
        </p:txBody>
      </p:sp>
    </p:spTree>
    <p:extLst>
      <p:ext uri="{BB962C8B-B14F-4D97-AF65-F5344CB8AC3E}">
        <p14:creationId xmlns:p14="http://schemas.microsoft.com/office/powerpoint/2010/main" val="295821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GuanbnnzXQ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683568" y="1844824"/>
            <a:ext cx="7772400" cy="1470025"/>
          </a:xfrm>
        </p:spPr>
        <p:txBody>
          <a:bodyPr>
            <a:noAutofit/>
          </a:bodyPr>
          <a:lstStyle/>
          <a:p>
            <a:r>
              <a:rPr lang="lt-LT" sz="4800" b="1" dirty="0" smtClean="0"/>
              <a:t>Krikščioniškasis Vaižganto apysakos „Dėdė ir dėdienės“ diskursas</a:t>
            </a:r>
            <a:endParaRPr lang="lt-LT" sz="4800" b="1" dirty="0"/>
          </a:p>
        </p:txBody>
      </p:sp>
      <p:sp>
        <p:nvSpPr>
          <p:cNvPr id="3" name="Antrinis pavadinimas 2"/>
          <p:cNvSpPr>
            <a:spLocks noGrp="1"/>
          </p:cNvSpPr>
          <p:nvPr>
            <p:ph type="subTitle" idx="1"/>
          </p:nvPr>
        </p:nvSpPr>
        <p:spPr>
          <a:xfrm>
            <a:off x="2743200" y="4797152"/>
            <a:ext cx="6400800" cy="1752600"/>
          </a:xfrm>
        </p:spPr>
        <p:txBody>
          <a:bodyPr/>
          <a:lstStyle/>
          <a:p>
            <a:r>
              <a:rPr lang="lt-LT" dirty="0"/>
              <a:t> </a:t>
            </a:r>
            <a:r>
              <a:rPr lang="lt-LT" sz="2800" dirty="0" smtClean="0"/>
              <a:t>Mindaugas Grigaitis, VU Kauno fakultetas, Kauno jėzuitų gimnazija</a:t>
            </a:r>
            <a:endParaRPr lang="lt-LT" sz="2800" dirty="0"/>
          </a:p>
        </p:txBody>
      </p:sp>
    </p:spTree>
    <p:extLst>
      <p:ext uri="{BB962C8B-B14F-4D97-AF65-F5344CB8AC3E}">
        <p14:creationId xmlns:p14="http://schemas.microsoft.com/office/powerpoint/2010/main" val="73339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75991" y="620688"/>
            <a:ext cx="8229600" cy="562074"/>
          </a:xfrm>
        </p:spPr>
        <p:txBody>
          <a:bodyPr>
            <a:normAutofit fontScale="90000"/>
          </a:bodyPr>
          <a:lstStyle/>
          <a:p>
            <a:r>
              <a:rPr lang="lt-LT" b="1" dirty="0" smtClean="0"/>
              <a:t>Nuolankumas ir pasiaukojimas </a:t>
            </a:r>
            <a:endParaRPr lang="lt-LT"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46" t="24937" r="9766" b="35500"/>
          <a:stretch/>
        </p:blipFill>
        <p:spPr bwMode="auto">
          <a:xfrm>
            <a:off x="18791" y="1556792"/>
            <a:ext cx="9144000" cy="313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21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8256"/>
            <a:ext cx="8229600" cy="1143000"/>
          </a:xfrm>
        </p:spPr>
        <p:txBody>
          <a:bodyPr>
            <a:normAutofit fontScale="90000"/>
          </a:bodyPr>
          <a:lstStyle/>
          <a:p>
            <a:r>
              <a:rPr lang="lt-LT" b="1" dirty="0" smtClean="0"/>
              <a:t>Silpnumo ir </a:t>
            </a:r>
            <a:r>
              <a:rPr lang="lt-LT" b="1" dirty="0" err="1" smtClean="0"/>
              <a:t>apleistumo</a:t>
            </a:r>
            <a:r>
              <a:rPr lang="lt-LT" b="1" dirty="0" smtClean="0"/>
              <a:t> jausmas</a:t>
            </a:r>
            <a:r>
              <a:rPr lang="lt-LT" dirty="0" smtClean="0"/>
              <a:t/>
            </a:r>
            <a:br>
              <a:rPr lang="lt-LT" dirty="0" smtClean="0"/>
            </a:br>
            <a:endParaRPr lang="lt-LT" dirty="0"/>
          </a:p>
        </p:txBody>
      </p:sp>
      <p:sp>
        <p:nvSpPr>
          <p:cNvPr id="3" name="Turinio vietos rezervavimo ženklas 2"/>
          <p:cNvSpPr>
            <a:spLocks noGrp="1"/>
          </p:cNvSpPr>
          <p:nvPr>
            <p:ph idx="1"/>
          </p:nvPr>
        </p:nvSpPr>
        <p:spPr/>
        <p:txBody>
          <a:bodyPr/>
          <a:lstStyle/>
          <a:p>
            <a:endParaRPr lang="lt-LT"/>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14" t="16875" r="9884" b="11688"/>
          <a:stretch/>
        </p:blipFill>
        <p:spPr bwMode="auto">
          <a:xfrm>
            <a:off x="26284" y="908720"/>
            <a:ext cx="9122713"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76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b="1" dirty="0" smtClean="0"/>
              <a:t>Prisikėlimas ir ramybė</a:t>
            </a:r>
            <a:r>
              <a:rPr lang="lt-LT" dirty="0" smtClean="0"/>
              <a:t/>
            </a:r>
            <a:br>
              <a:rPr lang="lt-LT" dirty="0" smtClean="0"/>
            </a:br>
            <a:endParaRPr lang="lt-LT" dirty="0"/>
          </a:p>
        </p:txBody>
      </p:sp>
      <p:sp>
        <p:nvSpPr>
          <p:cNvPr id="3" name="Turinio vietos rezervavimo ženklas 2"/>
          <p:cNvSpPr>
            <a:spLocks noGrp="1"/>
          </p:cNvSpPr>
          <p:nvPr>
            <p:ph idx="1"/>
          </p:nvPr>
        </p:nvSpPr>
        <p:spPr/>
        <p:txBody>
          <a:bodyPr/>
          <a:lstStyle/>
          <a:p>
            <a:endParaRPr lang="lt-LT"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16" t="25312" r="9765" b="37344"/>
          <a:stretch/>
        </p:blipFill>
        <p:spPr bwMode="auto">
          <a:xfrm>
            <a:off x="0" y="1484784"/>
            <a:ext cx="8892480" cy="2893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522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755576" y="188640"/>
            <a:ext cx="7560840" cy="6480720"/>
          </a:xfrm>
        </p:spPr>
        <p:txBody>
          <a:bodyPr>
            <a:noAutofit/>
          </a:bodyPr>
          <a:lstStyle/>
          <a:p>
            <a:pPr>
              <a:spcBef>
                <a:spcPts val="0"/>
              </a:spcBef>
              <a:buFont typeface="Wingdings" panose="05000000000000000000" pitchFamily="2" charset="2"/>
              <a:buChar char="q"/>
            </a:pPr>
            <a:r>
              <a:rPr lang="lt-LT" sz="4000" dirty="0"/>
              <a:t>Taigi Mykoliukas pereina gundymus ir pasiaukoja. Jis sugeba išspręsti vidinį konfliktą tarp pareigos ir asmeninės laimės (išsižada </a:t>
            </a:r>
            <a:r>
              <a:rPr lang="lt-LT" sz="4000" dirty="0" err="1"/>
              <a:t>Severiutės</a:t>
            </a:r>
            <a:r>
              <a:rPr lang="lt-LT" sz="4000" dirty="0"/>
              <a:t> ir pasiaukoja dėl brolio šeimos gerovės). Nors patiria vienišumą, kuris virsta pykčiu, bet galiausiai pajunta dvasios </a:t>
            </a:r>
            <a:r>
              <a:rPr lang="lt-LT" sz="4000" dirty="0" smtClean="0"/>
              <a:t>ramybę (be Dievo ji neįmanoma</a:t>
            </a:r>
            <a:r>
              <a:rPr lang="en-US" sz="4000" dirty="0" smtClean="0"/>
              <a:t>)</a:t>
            </a:r>
            <a:r>
              <a:rPr lang="lt-LT" sz="4000" dirty="0" smtClean="0"/>
              <a:t>. </a:t>
            </a:r>
            <a:endParaRPr lang="lt-LT" sz="4000" dirty="0"/>
          </a:p>
          <a:p>
            <a:endParaRPr lang="lt-LT" sz="4600" dirty="0"/>
          </a:p>
        </p:txBody>
      </p:sp>
    </p:spTree>
    <p:extLst>
      <p:ext uri="{BB962C8B-B14F-4D97-AF65-F5344CB8AC3E}">
        <p14:creationId xmlns:p14="http://schemas.microsoft.com/office/powerpoint/2010/main" val="2185886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764704"/>
            <a:ext cx="9144000" cy="1143000"/>
          </a:xfrm>
        </p:spPr>
        <p:txBody>
          <a:bodyPr>
            <a:noAutofit/>
          </a:bodyPr>
          <a:lstStyle/>
          <a:p>
            <a:r>
              <a:rPr lang="lt-LT" sz="3600" b="1" dirty="0"/>
              <a:t>Analizė iš šios perspektyvos gali mokiniams </a:t>
            </a:r>
            <a:r>
              <a:rPr lang="lt-LT" sz="3600" b="1" dirty="0" smtClean="0"/>
              <a:t>padėti geriau </a:t>
            </a:r>
            <a:r>
              <a:rPr lang="lt-LT" sz="3600" b="1" dirty="0"/>
              <a:t>suprasti ir kitus programinius kūrinus, kuriuose randame krikščioniškos pasaulėjautos ženklus:</a:t>
            </a:r>
            <a:r>
              <a:rPr lang="lt-LT" sz="3600" dirty="0"/>
              <a:t/>
            </a:r>
            <a:br>
              <a:rPr lang="lt-LT" sz="3600" dirty="0"/>
            </a:br>
            <a:endParaRPr lang="lt-LT" sz="36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78" t="19875" r="9531" b="37562"/>
          <a:stretch/>
        </p:blipFill>
        <p:spPr bwMode="auto">
          <a:xfrm>
            <a:off x="0" y="3068960"/>
            <a:ext cx="9144000" cy="324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520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188640"/>
            <a:ext cx="9144000" cy="720080"/>
          </a:xfrm>
          <a:solidFill>
            <a:schemeClr val="accent5">
              <a:lumMod val="60000"/>
              <a:lumOff val="40000"/>
            </a:schemeClr>
          </a:solidFill>
        </p:spPr>
        <p:txBody>
          <a:bodyPr>
            <a:normAutofit fontScale="90000"/>
          </a:bodyPr>
          <a:lstStyle/>
          <a:p>
            <a:r>
              <a:rPr lang="lt-LT" b="1" dirty="0" smtClean="0"/>
              <a:t>AKTUALIZACIJA</a:t>
            </a:r>
            <a:endParaRPr lang="lt-LT" b="1" dirty="0"/>
          </a:p>
        </p:txBody>
      </p:sp>
      <p:sp>
        <p:nvSpPr>
          <p:cNvPr id="3" name="Turinio vietos rezervavimo ženklas 2"/>
          <p:cNvSpPr>
            <a:spLocks noGrp="1"/>
          </p:cNvSpPr>
          <p:nvPr>
            <p:ph idx="1"/>
          </p:nvPr>
        </p:nvSpPr>
        <p:spPr/>
        <p:txBody>
          <a:bodyPr>
            <a:normAutofit/>
          </a:bodyPr>
          <a:lstStyle/>
          <a:p>
            <a:pPr marL="0" indent="0" algn="ctr">
              <a:buNone/>
            </a:pPr>
            <a:endParaRPr lang="lt-LT" sz="4800" b="1" dirty="0" smtClean="0"/>
          </a:p>
          <a:p>
            <a:pPr marL="0" indent="0" algn="ctr">
              <a:buNone/>
            </a:pPr>
            <a:r>
              <a:rPr lang="lt-LT" sz="4800" b="1" dirty="0" smtClean="0"/>
              <a:t>Kodėl Mykoliukas nebūtų liurbis ir šių laikų visuomenėje, sudievinančioje aktyvumą ir </a:t>
            </a:r>
            <a:r>
              <a:rPr lang="lt-LT" sz="4800" b="1" dirty="0" smtClean="0"/>
              <a:t>produktyvumą</a:t>
            </a:r>
            <a:r>
              <a:rPr lang="lt-LT" sz="4800" b="1" dirty="0" smtClean="0"/>
              <a:t>?</a:t>
            </a:r>
            <a:endParaRPr lang="lt-LT" sz="4800" b="1" dirty="0"/>
          </a:p>
        </p:txBody>
      </p:sp>
    </p:spTree>
    <p:extLst>
      <p:ext uri="{BB962C8B-B14F-4D97-AF65-F5344CB8AC3E}">
        <p14:creationId xmlns:p14="http://schemas.microsoft.com/office/powerpoint/2010/main" val="1101708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67544" y="1286459"/>
            <a:ext cx="8352928" cy="5571542"/>
          </a:xfrm>
        </p:spPr>
        <p:txBody>
          <a:bodyPr>
            <a:normAutofit lnSpcReduction="10000"/>
          </a:bodyPr>
          <a:lstStyle/>
          <a:p>
            <a:pPr marL="0" indent="0">
              <a:spcBef>
                <a:spcPts val="0"/>
              </a:spcBef>
              <a:buNone/>
            </a:pPr>
            <a:r>
              <a:rPr lang="lt-LT" sz="3100" dirty="0" smtClean="0"/>
              <a:t>Žmonės </a:t>
            </a:r>
            <a:r>
              <a:rPr lang="lt-LT" sz="3100" dirty="0"/>
              <a:t>įtraukiami į žiurkių lenktynes dėl statuso. Savo ruožtu žiurkių lenktynės verčia dirbti daugiau, o ne mažiau. </a:t>
            </a:r>
            <a:r>
              <a:rPr lang="lt-LT" sz="3100" dirty="0" smtClean="0"/>
              <a:t>Žmonių </a:t>
            </a:r>
            <a:r>
              <a:rPr lang="lt-LT" sz="3100" dirty="0"/>
              <a:t>tuštybė veda prie to, kad kapitalizmas į tai reaguoja pasinaudodamas žmonėmis, kuria prekybinius ženklus, už kuriuos mes mokame milžiniškus pinigus, nors galėtume nemokėti. Bet mokam, nes bandome parodomuoju vartojimu kompensuoti kažkokius savo kompleksus, galbūt savo </a:t>
            </a:r>
            <a:r>
              <a:rPr lang="lt-LT" sz="3100" dirty="0" err="1"/>
              <a:t>savivertės</a:t>
            </a:r>
            <a:r>
              <a:rPr lang="lt-LT" sz="3100" dirty="0"/>
              <a:t>, žinių neturėjimą ir panašius.  Galų gale žmonės tampa vis nelaimingesni</a:t>
            </a:r>
            <a:r>
              <a:rPr lang="lt-LT" sz="3100" dirty="0" smtClean="0"/>
              <a:t>, net ir </a:t>
            </a:r>
            <a:r>
              <a:rPr lang="lt-LT" sz="3100" dirty="0"/>
              <a:t>turėdami automobilius, namus, gerus darbus ir puikiai išlavintus vaikus</a:t>
            </a:r>
            <a:r>
              <a:rPr lang="lt-LT" sz="3100" dirty="0" smtClean="0"/>
              <a:t>.</a:t>
            </a:r>
            <a:endParaRPr lang="lt-LT" sz="3100" dirty="0"/>
          </a:p>
          <a:p>
            <a:endParaRPr lang="lt-LT" dirty="0"/>
          </a:p>
        </p:txBody>
      </p:sp>
      <p:sp>
        <p:nvSpPr>
          <p:cNvPr id="4" name="Stačiakampis 3"/>
          <p:cNvSpPr/>
          <p:nvPr/>
        </p:nvSpPr>
        <p:spPr>
          <a:xfrm>
            <a:off x="467544" y="455461"/>
            <a:ext cx="8352928" cy="830997"/>
          </a:xfrm>
          <a:prstGeom prst="rect">
            <a:avLst/>
          </a:prstGeom>
        </p:spPr>
        <p:txBody>
          <a:bodyPr wrap="square">
            <a:spAutoFit/>
          </a:bodyPr>
          <a:lstStyle/>
          <a:p>
            <a:r>
              <a:rPr lang="lt-LT" sz="4800" b="1" dirty="0" smtClean="0"/>
              <a:t>Ekonomistas Raimondas Kuodis </a:t>
            </a:r>
            <a:endParaRPr lang="lt-LT" sz="4800" b="1" dirty="0"/>
          </a:p>
        </p:txBody>
      </p:sp>
    </p:spTree>
    <p:extLst>
      <p:ext uri="{BB962C8B-B14F-4D97-AF65-F5344CB8AC3E}">
        <p14:creationId xmlns:p14="http://schemas.microsoft.com/office/powerpoint/2010/main" val="4285869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71400"/>
            <a:ext cx="8229600" cy="1143000"/>
          </a:xfrm>
        </p:spPr>
        <p:txBody>
          <a:bodyPr/>
          <a:lstStyle/>
          <a:p>
            <a:r>
              <a:rPr lang="lt-LT" b="1" dirty="0"/>
              <a:t>Sociologė </a:t>
            </a:r>
            <a:r>
              <a:rPr lang="lt-LT" b="1" dirty="0" err="1"/>
              <a:t>Judy</a:t>
            </a:r>
            <a:r>
              <a:rPr lang="lt-LT" b="1" dirty="0"/>
              <a:t> </a:t>
            </a:r>
            <a:r>
              <a:rPr lang="lt-LT" b="1" dirty="0" err="1"/>
              <a:t>Wajcman</a:t>
            </a:r>
            <a:endParaRPr lang="lt-LT" dirty="0"/>
          </a:p>
        </p:txBody>
      </p:sp>
      <p:sp>
        <p:nvSpPr>
          <p:cNvPr id="3" name="Turinio vietos rezervavimo ženklas 2"/>
          <p:cNvSpPr>
            <a:spLocks noGrp="1"/>
          </p:cNvSpPr>
          <p:nvPr>
            <p:ph idx="1"/>
          </p:nvPr>
        </p:nvSpPr>
        <p:spPr>
          <a:xfrm>
            <a:off x="755576" y="764704"/>
            <a:ext cx="7560840" cy="6093296"/>
          </a:xfrm>
        </p:spPr>
        <p:txBody>
          <a:bodyPr>
            <a:normAutofit/>
          </a:bodyPr>
          <a:lstStyle/>
          <a:p>
            <a:pPr marL="0" indent="0">
              <a:spcBef>
                <a:spcPts val="0"/>
              </a:spcBef>
              <a:buNone/>
              <a:defRPr/>
            </a:pPr>
            <a:r>
              <a:rPr lang="pt-BR" sz="3000" dirty="0"/>
              <a:t>Neoliberali kapitalistin</a:t>
            </a:r>
            <a:r>
              <a:rPr lang="lt-LT" sz="3000" dirty="0"/>
              <a:t>ė visuomenė sudievina aktyvumą ir produktyvumą. Žmogui įkalama į galvą, kad jei jis nebus produktyvus ir aktyvus, jis nebus naudingas šios visuomenės narys, todėl net tie, kurie turi gerus darbus ir gali patenkinti visus savo poreikius, neretai jaučia poreikį būti dar aktyvesni ir dar našesni. Siekdami padidinti našumą kuriame daug technologijų, kurios dar labiau pagreitina mūsų gyvenimą. Galiausiai turime paradoksą, kai gyvename geriau, patogiau, bet vis dėlto jaučiamės prislėgti, depresyvūs. </a:t>
            </a:r>
          </a:p>
          <a:p>
            <a:pPr marL="0" indent="0">
              <a:buNone/>
            </a:pPr>
            <a:endParaRPr lang="lt-LT" sz="3400" dirty="0"/>
          </a:p>
        </p:txBody>
      </p:sp>
    </p:spTree>
    <p:extLst>
      <p:ext uri="{BB962C8B-B14F-4D97-AF65-F5344CB8AC3E}">
        <p14:creationId xmlns:p14="http://schemas.microsoft.com/office/powerpoint/2010/main" val="4053216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467544" y="1340768"/>
            <a:ext cx="8064896" cy="5632311"/>
          </a:xfrm>
          <a:prstGeom prst="rect">
            <a:avLst/>
          </a:prstGeom>
        </p:spPr>
        <p:txBody>
          <a:bodyPr wrap="square">
            <a:spAutoFit/>
          </a:bodyPr>
          <a:lstStyle/>
          <a:p>
            <a:r>
              <a:rPr lang="en-GB" sz="3000" dirty="0"/>
              <a:t>N</a:t>
            </a:r>
            <a:r>
              <a:rPr lang="lt-LT" sz="3000" dirty="0" err="1"/>
              <a:t>eurologiniai</a:t>
            </a:r>
            <a:r>
              <a:rPr lang="lt-LT" sz="3000" dirty="0"/>
              <a:t> tyrimai neigia </a:t>
            </a:r>
            <a:r>
              <a:rPr lang="lt-LT" sz="3000" dirty="0" err="1"/>
              <a:t>neoliberalizmo</a:t>
            </a:r>
            <a:r>
              <a:rPr lang="lt-LT" sz="3000" dirty="0"/>
              <a:t> idėją, kad konkurencija yra genetiškai įrašyta žmogaus genofonde: naujausi mokslo duomenys rodo, kad altruizmas ir humaniškumas yra užkoduoti žmogaus prigimtyje. </a:t>
            </a:r>
            <a:r>
              <a:rPr lang="en-US" sz="3000" dirty="0" err="1"/>
              <a:t>Altruizmas</a:t>
            </a:r>
            <a:r>
              <a:rPr lang="en-US" sz="3000" dirty="0"/>
              <a:t> </a:t>
            </a:r>
            <a:r>
              <a:rPr lang="en-US" sz="3000" dirty="0" smtClean="0"/>
              <a:t>ne</a:t>
            </a:r>
            <a:r>
              <a:rPr lang="lt-LT" sz="3000" dirty="0" smtClean="0"/>
              <a:t> </a:t>
            </a:r>
            <a:r>
              <a:rPr lang="lt-LT" sz="3000" dirty="0" err="1" smtClean="0"/>
              <a:t>maž</a:t>
            </a:r>
            <a:r>
              <a:rPr lang="en-US" sz="3000" dirty="0" err="1" smtClean="0"/>
              <a:t>iau</a:t>
            </a:r>
            <a:r>
              <a:rPr lang="en-US" sz="3000" dirty="0" smtClean="0"/>
              <a:t> </a:t>
            </a:r>
            <a:r>
              <a:rPr lang="en-US" sz="3000" dirty="0" err="1" smtClean="0"/>
              <a:t>stimuliuoja</a:t>
            </a:r>
            <a:r>
              <a:rPr lang="en-US" sz="3000" dirty="0" smtClean="0"/>
              <a:t> </a:t>
            </a:r>
            <a:r>
              <a:rPr lang="en-US" sz="3000" dirty="0" err="1"/>
              <a:t>laim</a:t>
            </a:r>
            <a:r>
              <a:rPr lang="lt-LT" sz="3000" dirty="0"/>
              <a:t>ė</a:t>
            </a:r>
            <a:r>
              <a:rPr lang="en-US" sz="3000" dirty="0"/>
              <a:t>s  ho</a:t>
            </a:r>
            <a:r>
              <a:rPr lang="lt-LT" sz="3000" dirty="0"/>
              <a:t>r</a:t>
            </a:r>
            <a:r>
              <a:rPr lang="en-US" sz="3000" dirty="0" err="1"/>
              <a:t>monus</a:t>
            </a:r>
            <a:r>
              <a:rPr lang="en-US" sz="3000" dirty="0"/>
              <a:t> </a:t>
            </a:r>
            <a:r>
              <a:rPr lang="en-US" sz="3000" dirty="0" err="1"/>
              <a:t>dopami</a:t>
            </a:r>
            <a:r>
              <a:rPr lang="en-GB" sz="3000" dirty="0"/>
              <a:t>n</a:t>
            </a:r>
            <a:r>
              <a:rPr lang="lt-LT" sz="3000" dirty="0"/>
              <a:t>ą, </a:t>
            </a:r>
            <a:r>
              <a:rPr lang="lt-LT" sz="3000" dirty="0" err="1" smtClean="0"/>
              <a:t>serotoniną</a:t>
            </a:r>
            <a:r>
              <a:rPr lang="lt-LT" sz="3000" dirty="0" smtClean="0"/>
              <a:t> nei pergalė prieš konkurentą</a:t>
            </a:r>
            <a:r>
              <a:rPr lang="en-US" sz="3000" dirty="0" smtClean="0"/>
              <a:t>. </a:t>
            </a:r>
            <a:r>
              <a:rPr lang="lt-LT" sz="3000" dirty="0"/>
              <a:t>Be </a:t>
            </a:r>
            <a:r>
              <a:rPr lang="lt-LT" sz="3000" dirty="0" smtClean="0"/>
              <a:t>to šių </a:t>
            </a:r>
            <a:r>
              <a:rPr lang="lt-LT" sz="3000" dirty="0"/>
              <a:t>vertybių galima ir išmokti, nes žmogaus smegenys yra labai dinamiškos, gali keistis pagal gerus pavyzdžius.</a:t>
            </a:r>
            <a:r>
              <a:rPr lang="en-GB" sz="3000" dirty="0"/>
              <a:t> </a:t>
            </a:r>
            <a:r>
              <a:rPr lang="lt-LT" sz="3000" dirty="0"/>
              <a:t>Tad altruizmas ne tik kuria draugiškesnę visuomenę, bet ir teikia laimę.</a:t>
            </a:r>
            <a:r>
              <a:rPr lang="en-US" sz="3000" dirty="0"/>
              <a:t> </a:t>
            </a:r>
            <a:endParaRPr lang="lt-LT" sz="3000" dirty="0"/>
          </a:p>
          <a:p>
            <a:endParaRPr lang="lt-LT" sz="3000" dirty="0"/>
          </a:p>
        </p:txBody>
      </p:sp>
      <p:sp>
        <p:nvSpPr>
          <p:cNvPr id="7" name="Stačiakampis 6"/>
          <p:cNvSpPr/>
          <p:nvPr/>
        </p:nvSpPr>
        <p:spPr>
          <a:xfrm>
            <a:off x="0" y="140439"/>
            <a:ext cx="9144000" cy="1200329"/>
          </a:xfrm>
          <a:prstGeom prst="rect">
            <a:avLst/>
          </a:prstGeom>
        </p:spPr>
        <p:txBody>
          <a:bodyPr wrap="square">
            <a:spAutoFit/>
          </a:bodyPr>
          <a:lstStyle/>
          <a:p>
            <a:pPr algn="ctr"/>
            <a:r>
              <a:rPr lang="lt-LT" sz="3600" b="1" dirty="0"/>
              <a:t>Europos jėzuitų pradinio ir vidurinio ugdymo švietimo skyriaus direktorė </a:t>
            </a:r>
            <a:r>
              <a:rPr lang="lt-LT" sz="3600" b="1" dirty="0" err="1"/>
              <a:t>Ilse</a:t>
            </a:r>
            <a:r>
              <a:rPr lang="lt-LT" sz="3600" b="1" dirty="0"/>
              <a:t> </a:t>
            </a:r>
            <a:r>
              <a:rPr lang="lt-LT" sz="3600" b="1" dirty="0" err="1"/>
              <a:t>Dekker</a:t>
            </a:r>
            <a:endParaRPr lang="lt-LT" sz="3600" dirty="0"/>
          </a:p>
        </p:txBody>
      </p:sp>
    </p:spTree>
    <p:extLst>
      <p:ext uri="{BB962C8B-B14F-4D97-AF65-F5344CB8AC3E}">
        <p14:creationId xmlns:p14="http://schemas.microsoft.com/office/powerpoint/2010/main" val="1824520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116632"/>
            <a:ext cx="9144000" cy="792088"/>
          </a:xfrm>
          <a:solidFill>
            <a:schemeClr val="accent5">
              <a:lumMod val="60000"/>
              <a:lumOff val="40000"/>
            </a:schemeClr>
          </a:solidFill>
        </p:spPr>
        <p:txBody>
          <a:bodyPr>
            <a:normAutofit/>
          </a:bodyPr>
          <a:lstStyle/>
          <a:p>
            <a:endParaRPr lang="lt-LT" dirty="0"/>
          </a:p>
        </p:txBody>
      </p:sp>
      <p:sp>
        <p:nvSpPr>
          <p:cNvPr id="3" name="Turinio vietos rezervavimo ženklas 2"/>
          <p:cNvSpPr>
            <a:spLocks noGrp="1"/>
          </p:cNvSpPr>
          <p:nvPr>
            <p:ph idx="1"/>
          </p:nvPr>
        </p:nvSpPr>
        <p:spPr/>
        <p:txBody>
          <a:bodyPr>
            <a:normAutofit/>
          </a:bodyPr>
          <a:lstStyle/>
          <a:p>
            <a:pPr marL="0" indent="0" algn="ctr">
              <a:buNone/>
            </a:pPr>
            <a:r>
              <a:rPr lang="lt-LT" sz="4800" b="1" dirty="0" err="1" smtClean="0"/>
              <a:t>Geišės</a:t>
            </a:r>
            <a:r>
              <a:rPr lang="lt-LT" sz="4800" b="1" dirty="0" smtClean="0"/>
              <a:t> ir </a:t>
            </a:r>
            <a:r>
              <a:rPr lang="lt-LT" sz="4800" b="1" dirty="0" err="1" smtClean="0"/>
              <a:t>Severiutės</a:t>
            </a:r>
            <a:r>
              <a:rPr lang="lt-LT" sz="4800" b="1" dirty="0" smtClean="0"/>
              <a:t> santykiai</a:t>
            </a:r>
            <a:r>
              <a:rPr lang="en-US" sz="4800" b="1" dirty="0" smtClean="0"/>
              <a:t>: </a:t>
            </a:r>
            <a:r>
              <a:rPr lang="en-US" sz="4800" b="1" dirty="0" err="1" smtClean="0"/>
              <a:t>pakyl</a:t>
            </a:r>
            <a:r>
              <a:rPr lang="lt-LT" sz="4800" b="1" dirty="0" err="1" smtClean="0"/>
              <a:t>ėjantis</a:t>
            </a:r>
            <a:r>
              <a:rPr lang="lt-LT" sz="4800" b="1" dirty="0" smtClean="0"/>
              <a:t> nuopuolis? </a:t>
            </a:r>
          </a:p>
          <a:p>
            <a:pPr marL="0" indent="0" algn="ctr">
              <a:buNone/>
            </a:pPr>
            <a:endParaRPr lang="lt-LT" sz="4800" dirty="0" smtClean="0"/>
          </a:p>
          <a:p>
            <a:pPr marL="0" indent="0" algn="ctr">
              <a:buNone/>
            </a:pPr>
            <a:r>
              <a:rPr lang="lt-LT" sz="4000" dirty="0"/>
              <a:t>(</a:t>
            </a:r>
            <a:r>
              <a:rPr lang="lt-LT" sz="4000" dirty="0" smtClean="0"/>
              <a:t>analizė iš </a:t>
            </a:r>
            <a:r>
              <a:rPr lang="lt-LT" sz="4000" i="1" dirty="0" smtClean="0"/>
              <a:t>kūno teologijos </a:t>
            </a:r>
            <a:r>
              <a:rPr lang="lt-LT" sz="4000" dirty="0" smtClean="0"/>
              <a:t>perspektyvos) </a:t>
            </a:r>
            <a:endParaRPr lang="lt-LT" sz="4000" dirty="0"/>
          </a:p>
          <a:p>
            <a:pPr marL="0" indent="0">
              <a:buNone/>
            </a:pPr>
            <a:endParaRPr lang="lt-LT" sz="4800" dirty="0"/>
          </a:p>
        </p:txBody>
      </p:sp>
      <p:pic>
        <p:nvPicPr>
          <p:cNvPr id="4" name="Paveikslėlis 3"/>
          <p:cNvPicPr>
            <a:picLocks noChangeAspect="1"/>
          </p:cNvPicPr>
          <p:nvPr/>
        </p:nvPicPr>
        <p:blipFill rotWithShape="1">
          <a:blip r:embed="rId2">
            <a:extLst>
              <a:ext uri="{BEBA8EAE-BF5A-486C-A8C5-ECC9F3942E4B}">
                <a14:imgProps xmlns:a14="http://schemas.microsoft.com/office/drawing/2010/main">
                  <a14:imgLayer r:embed="rId3">
                    <a14:imgEffect>
                      <a14:backgroundRemoval t="1758" b="99805" l="6269" r="100000"/>
                    </a14:imgEffect>
                  </a14:imgLayer>
                </a14:imgProps>
              </a:ext>
            </a:extLst>
          </a:blip>
          <a:srcRect r="47743" b="8455"/>
          <a:stretch/>
        </p:blipFill>
        <p:spPr>
          <a:xfrm>
            <a:off x="0" y="2348880"/>
            <a:ext cx="1667446" cy="4464496"/>
          </a:xfrm>
          <a:prstGeom prst="rect">
            <a:avLst/>
          </a:prstGeom>
        </p:spPr>
      </p:pic>
      <p:pic>
        <p:nvPicPr>
          <p:cNvPr id="5" name="Paveikslėlis 4"/>
          <p:cNvPicPr>
            <a:picLocks noChangeAspect="1"/>
          </p:cNvPicPr>
          <p:nvPr/>
        </p:nvPicPr>
        <p:blipFill rotWithShape="1">
          <a:blip r:embed="rId4">
            <a:extLst>
              <a:ext uri="{BEBA8EAE-BF5A-486C-A8C5-ECC9F3942E4B}">
                <a14:imgProps xmlns:a14="http://schemas.microsoft.com/office/drawing/2010/main">
                  <a14:imgLayer r:embed="rId3">
                    <a14:imgEffect>
                      <a14:backgroundRemoval t="195" b="89258" l="51045" r="100000"/>
                    </a14:imgEffect>
                  </a14:imgLayer>
                </a14:imgProps>
              </a:ext>
            </a:extLst>
          </a:blip>
          <a:srcRect l="52257" b="8657"/>
          <a:stretch/>
        </p:blipFill>
        <p:spPr>
          <a:xfrm>
            <a:off x="7740352" y="2636912"/>
            <a:ext cx="1523429" cy="4454624"/>
          </a:xfrm>
          <a:prstGeom prst="rect">
            <a:avLst/>
          </a:prstGeom>
        </p:spPr>
      </p:pic>
    </p:spTree>
    <p:extLst>
      <p:ext uri="{BB962C8B-B14F-4D97-AF65-F5344CB8AC3E}">
        <p14:creationId xmlns:p14="http://schemas.microsoft.com/office/powerpoint/2010/main" val="1462084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0" y="0"/>
            <a:ext cx="9144000" cy="6858000"/>
          </a:xfrm>
        </p:spPr>
        <p:txBody>
          <a:bodyPr>
            <a:normAutofit/>
          </a:bodyPr>
          <a:lstStyle/>
          <a:p>
            <a:pPr marL="0" indent="0">
              <a:buNone/>
            </a:pPr>
            <a:endParaRPr lang="lt-LT" sz="4800" b="1" dirty="0" smtClean="0"/>
          </a:p>
          <a:p>
            <a:pPr marL="0" indent="0">
              <a:buNone/>
            </a:pPr>
            <a:endParaRPr lang="lt-LT" sz="4800" b="1" dirty="0"/>
          </a:p>
          <a:p>
            <a:pPr marL="0" indent="0">
              <a:buNone/>
            </a:pPr>
            <a:endParaRPr lang="lt-LT" sz="4800" b="1" dirty="0" smtClean="0"/>
          </a:p>
          <a:p>
            <a:pPr marL="0" indent="0" algn="ctr">
              <a:buNone/>
            </a:pPr>
            <a:endParaRPr lang="lt-LT" sz="4800" b="1" dirty="0" smtClean="0"/>
          </a:p>
          <a:p>
            <a:pPr marL="0" indent="0" algn="ctr">
              <a:buNone/>
            </a:pPr>
            <a:r>
              <a:rPr lang="lt-LT" sz="4800" b="1" dirty="0" smtClean="0"/>
              <a:t>Ar </a:t>
            </a:r>
            <a:r>
              <a:rPr lang="lt-LT" sz="4800" b="1" dirty="0"/>
              <a:t>V</a:t>
            </a:r>
            <a:r>
              <a:rPr lang="lt-LT" sz="4800" b="1" dirty="0" smtClean="0"/>
              <a:t>aižgantas buvo „doras katalikas“?</a:t>
            </a:r>
            <a:endParaRPr lang="lt-LT" sz="4800" b="1" dirty="0"/>
          </a:p>
        </p:txBody>
      </p:sp>
      <p:pic>
        <p:nvPicPr>
          <p:cNvPr id="2" name="Paveikslėlis 1"/>
          <p:cNvPicPr>
            <a:picLocks noChangeAspect="1"/>
          </p:cNvPicPr>
          <p:nvPr/>
        </p:nvPicPr>
        <p:blipFill>
          <a:blip r:embed="rId2"/>
          <a:stretch>
            <a:fillRect/>
          </a:stretch>
        </p:blipFill>
        <p:spPr>
          <a:xfrm>
            <a:off x="395536" y="404664"/>
            <a:ext cx="2262821" cy="1800200"/>
          </a:xfrm>
          <a:prstGeom prst="ellipse">
            <a:avLst/>
          </a:prstGeom>
        </p:spPr>
      </p:pic>
    </p:spTree>
    <p:extLst>
      <p:ext uri="{BB962C8B-B14F-4D97-AF65-F5344CB8AC3E}">
        <p14:creationId xmlns:p14="http://schemas.microsoft.com/office/powerpoint/2010/main" val="3270594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67544" y="260648"/>
            <a:ext cx="8280920" cy="6597352"/>
          </a:xfrm>
        </p:spPr>
        <p:txBody>
          <a:bodyPr>
            <a:normAutofit fontScale="92500" lnSpcReduction="10000"/>
          </a:bodyPr>
          <a:lstStyle/>
          <a:p>
            <a:pPr marL="0" indent="0">
              <a:buNone/>
            </a:pPr>
            <a:r>
              <a:rPr lang="lt-LT" i="1" dirty="0"/>
              <a:t>Kūnas mums, dvasinėms būtybėms, yra vienintelis būdas patirti dvasinį pasaulį. Tipinis JAV studentas greitai išmoksta, kad gyvenimo prasmė – tai prisigerti ir pašėlęs seksas. </a:t>
            </a:r>
            <a:r>
              <a:rPr lang="lt-LT" b="1" i="1" dirty="0"/>
              <a:t>Išnarpliojus aistras, pradedama suprasti, kad iš tiesų trokštame amžinos meilės ir džiaugsmo.</a:t>
            </a:r>
            <a:r>
              <a:rPr lang="lt-LT" i="1" dirty="0"/>
              <a:t> </a:t>
            </a:r>
            <a:r>
              <a:rPr lang="lt-LT" b="1" i="1" dirty="0"/>
              <a:t>Dievas pradžioje sukūrė lytinį potraukį</a:t>
            </a:r>
            <a:r>
              <a:rPr lang="lt-LT" i="1" dirty="0"/>
              <a:t>, įgalintį mylėti taip, kaip Jis pats myli – </a:t>
            </a:r>
            <a:r>
              <a:rPr lang="lt-LT" b="1" i="1" dirty="0"/>
              <a:t>laisvai ir visiškai save dovanojant</a:t>
            </a:r>
            <a:r>
              <a:rPr lang="lt-LT" i="1" dirty="0"/>
              <a:t>. Pražios knygoje aprašyta pora būtent tai ir patyrė. </a:t>
            </a:r>
            <a:r>
              <a:rPr lang="lt-LT" b="1" i="1" dirty="0"/>
              <a:t>Lytinio potraukio jie neišgyveno kaip prievartos ar instinkto savanaudiškai pasitenkinti.</a:t>
            </a:r>
            <a:r>
              <a:rPr lang="lt-LT" i="1" dirty="0"/>
              <a:t> </a:t>
            </a:r>
            <a:r>
              <a:rPr lang="lt-LT" b="1" i="1" dirty="0"/>
              <a:t>Būtent šis dovanojimas ir apibrėžia pilnatvę teikiančius vyro ir moters santykius, kai nebijoma būti sudaiktintam</a:t>
            </a:r>
            <a:r>
              <a:rPr lang="lt-LT" i="1" dirty="0"/>
              <a:t> ir kūniškame akte jaučiama visiška dvasinė vienybė. </a:t>
            </a:r>
            <a:endParaRPr lang="lt-LT" dirty="0"/>
          </a:p>
        </p:txBody>
      </p:sp>
    </p:spTree>
    <p:extLst>
      <p:ext uri="{BB962C8B-B14F-4D97-AF65-F5344CB8AC3E}">
        <p14:creationId xmlns:p14="http://schemas.microsoft.com/office/powerpoint/2010/main" val="378040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251520" y="620688"/>
            <a:ext cx="8892480" cy="6237312"/>
          </a:xfrm>
        </p:spPr>
        <p:txBody>
          <a:bodyPr>
            <a:normAutofit/>
          </a:bodyPr>
          <a:lstStyle/>
          <a:p>
            <a:pPr marL="0" indent="0">
              <a:buNone/>
            </a:pPr>
            <a:r>
              <a:rPr lang="lt-LT" b="1" i="1" dirty="0"/>
              <a:t>Toji vienybė padeda įveikti pirmapradę vienatvę, kurią Adomas jautė, kai rojuje buvo vienas, be Ievos: VIEŠPATS Dievas tarė: „Negera žmogui būti vienam. Padarysiu jam tinkamą bendrininką“.</a:t>
            </a:r>
            <a:r>
              <a:rPr lang="lt-LT" i="1" dirty="0"/>
              <a:t> (</a:t>
            </a:r>
            <a:r>
              <a:rPr lang="lt-LT" i="1" dirty="0" err="1"/>
              <a:t>Pr</a:t>
            </a:r>
            <a:r>
              <a:rPr lang="lt-LT" i="1" dirty="0"/>
              <a:t> 2, 18) Nors aplink pilna gyvybės, žmogus pilnatvę patiria tik tada, kai sukuriama moteris. Vyras ir moteris tik kartu gali pagaliau įgyvendinti dovanos įstatymą, o šio ryšio nebuvimas ar sudaiktinantis santykis pilnatvės neatneša.</a:t>
            </a:r>
            <a:endParaRPr lang="lt-LT" dirty="0"/>
          </a:p>
          <a:p>
            <a:pPr marL="0" indent="0">
              <a:buNone/>
            </a:pPr>
            <a:endParaRPr lang="lt-LT" sz="800" b="1" dirty="0"/>
          </a:p>
          <a:p>
            <a:pPr marL="0" indent="0" algn="r">
              <a:buNone/>
            </a:pPr>
            <a:r>
              <a:rPr lang="lt-LT" b="1" dirty="0"/>
              <a:t>Pagal teologo </a:t>
            </a:r>
            <a:r>
              <a:rPr lang="lt-LT" b="1" dirty="0" err="1"/>
              <a:t>Christopherio</a:t>
            </a:r>
            <a:r>
              <a:rPr lang="lt-LT" b="1" dirty="0"/>
              <a:t> </a:t>
            </a:r>
            <a:r>
              <a:rPr lang="lt-LT" b="1" dirty="0" err="1"/>
              <a:t>Westo</a:t>
            </a:r>
            <a:r>
              <a:rPr lang="lt-LT" b="1" dirty="0"/>
              <a:t> knygą „Kūno teologija pradedantiesiems“</a:t>
            </a:r>
            <a:endParaRPr lang="lt-LT" dirty="0"/>
          </a:p>
          <a:p>
            <a:pPr marL="0" indent="0">
              <a:buNone/>
            </a:pPr>
            <a:endParaRPr lang="lt-LT" dirty="0"/>
          </a:p>
        </p:txBody>
      </p:sp>
    </p:spTree>
    <p:extLst>
      <p:ext uri="{BB962C8B-B14F-4D97-AF65-F5344CB8AC3E}">
        <p14:creationId xmlns:p14="http://schemas.microsoft.com/office/powerpoint/2010/main" val="1899243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08" t="23624" r="9649" b="18626"/>
          <a:stretch/>
        </p:blipFill>
        <p:spPr bwMode="auto">
          <a:xfrm>
            <a:off x="9695" y="764704"/>
            <a:ext cx="9144000" cy="4400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851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33" t="11250" r="10000" b="17125"/>
          <a:stretch/>
        </p:blipFill>
        <p:spPr bwMode="auto">
          <a:xfrm>
            <a:off x="35380" y="274638"/>
            <a:ext cx="9036496" cy="632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203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274638"/>
            <a:ext cx="9144000" cy="634082"/>
          </a:xfrm>
          <a:solidFill>
            <a:schemeClr val="accent5">
              <a:lumMod val="60000"/>
              <a:lumOff val="40000"/>
            </a:schemeClr>
          </a:solidFill>
        </p:spPr>
        <p:txBody>
          <a:bodyPr>
            <a:normAutofit fontScale="90000"/>
          </a:bodyPr>
          <a:lstStyle/>
          <a:p>
            <a:endParaRPr lang="lt-LT" dirty="0"/>
          </a:p>
        </p:txBody>
      </p:sp>
      <p:sp>
        <p:nvSpPr>
          <p:cNvPr id="3" name="Turinio vietos rezervavimo ženklas 2"/>
          <p:cNvSpPr>
            <a:spLocks noGrp="1"/>
          </p:cNvSpPr>
          <p:nvPr>
            <p:ph idx="1"/>
          </p:nvPr>
        </p:nvSpPr>
        <p:spPr/>
        <p:txBody>
          <a:bodyPr>
            <a:normAutofit/>
          </a:bodyPr>
          <a:lstStyle/>
          <a:p>
            <a:pPr marL="0" indent="0" algn="ctr">
              <a:buNone/>
            </a:pPr>
            <a:r>
              <a:rPr lang="lt-LT" sz="4800" b="1" dirty="0" smtClean="0"/>
              <a:t>Kūno teologijos universalumas: sąsajos su kitais (ne)literatūriniais kūriniais</a:t>
            </a:r>
            <a:endParaRPr lang="lt-LT" sz="4800" dirty="0" smtClean="0"/>
          </a:p>
          <a:p>
            <a:pPr marL="0" indent="0" algn="ctr">
              <a:buNone/>
            </a:pPr>
            <a:endParaRPr lang="lt-LT" sz="4800" dirty="0"/>
          </a:p>
        </p:txBody>
      </p:sp>
    </p:spTree>
    <p:extLst>
      <p:ext uri="{BB962C8B-B14F-4D97-AF65-F5344CB8AC3E}">
        <p14:creationId xmlns:p14="http://schemas.microsoft.com/office/powerpoint/2010/main" val="3790643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79512" y="0"/>
            <a:ext cx="4536504" cy="6858000"/>
          </a:xfrm>
        </p:spPr>
        <p:txBody>
          <a:bodyPr>
            <a:normAutofit/>
          </a:bodyPr>
          <a:lstStyle/>
          <a:p>
            <a:pPr marL="0" indent="0">
              <a:buNone/>
            </a:pPr>
            <a:r>
              <a:rPr lang="lt-LT" sz="2000" dirty="0" smtClean="0"/>
              <a:t>FAUSTAS. </a:t>
            </a:r>
          </a:p>
          <a:p>
            <a:pPr marL="0" indent="0">
              <a:buNone/>
            </a:pPr>
            <a:r>
              <a:rPr lang="lt-LT" sz="2000" b="1" dirty="0" smtClean="0"/>
              <a:t>Nebegaliu ilgiau bijodamas kankintis!</a:t>
            </a:r>
          </a:p>
          <a:p>
            <a:pPr marL="0" indent="0">
              <a:buNone/>
            </a:pPr>
            <a:r>
              <a:rPr lang="lt-LT" sz="2000" b="1" dirty="0" smtClean="0"/>
              <a:t>Kam lemta būti, teįvyksta kuo greičiau!</a:t>
            </a:r>
          </a:p>
          <a:p>
            <a:pPr marL="0" indent="0">
              <a:buNone/>
            </a:pPr>
            <a:r>
              <a:rPr lang="lt-LT" sz="2000" b="1" dirty="0" smtClean="0"/>
              <a:t>Geidžiu ją kuo tvirčiau apsikabinti</a:t>
            </a:r>
          </a:p>
          <a:p>
            <a:pPr marL="0" indent="0">
              <a:buNone/>
            </a:pPr>
            <a:r>
              <a:rPr lang="lt-LT" sz="2000" b="1" dirty="0" smtClean="0"/>
              <a:t>Ir atsidurt su ja bedugnėje pačioj.</a:t>
            </a:r>
            <a:endParaRPr lang="lt-LT" sz="2000" b="1" dirty="0"/>
          </a:p>
        </p:txBody>
      </p:sp>
      <p:sp>
        <p:nvSpPr>
          <p:cNvPr id="4" name="Stačiakampis 3"/>
          <p:cNvSpPr/>
          <p:nvPr/>
        </p:nvSpPr>
        <p:spPr>
          <a:xfrm>
            <a:off x="320882" y="2285355"/>
            <a:ext cx="4139596" cy="3170099"/>
          </a:xfrm>
          <a:prstGeom prst="rect">
            <a:avLst/>
          </a:prstGeom>
        </p:spPr>
        <p:txBody>
          <a:bodyPr wrap="square">
            <a:spAutoFit/>
          </a:bodyPr>
          <a:lstStyle/>
          <a:p>
            <a:r>
              <a:rPr lang="lt-LT" sz="2000" b="1" dirty="0" smtClean="0"/>
              <a:t>MARGARITA. </a:t>
            </a:r>
            <a:endParaRPr lang="en-US" sz="2000" b="1" dirty="0" smtClean="0"/>
          </a:p>
          <a:p>
            <a:r>
              <a:rPr lang="lt-LT" sz="2000" dirty="0" smtClean="0"/>
              <a:t>Kaip veržias krūtinė </a:t>
            </a:r>
            <a:endParaRPr lang="en-US" sz="2000" dirty="0" smtClean="0"/>
          </a:p>
          <a:p>
            <a:r>
              <a:rPr lang="lt-LT" sz="2000" dirty="0" smtClean="0"/>
              <a:t>Į glėbį brangaus! </a:t>
            </a:r>
            <a:endParaRPr lang="en-US" sz="2000" dirty="0" smtClean="0"/>
          </a:p>
          <a:p>
            <a:r>
              <a:rPr lang="lt-LT" sz="2000" dirty="0" smtClean="0"/>
              <a:t>Geidžiu apkabinus </a:t>
            </a:r>
            <a:endParaRPr lang="en-US" sz="2000" dirty="0" smtClean="0"/>
          </a:p>
          <a:p>
            <a:r>
              <a:rPr lang="lt-LT" sz="2000" dirty="0" smtClean="0"/>
              <a:t>Jį švelniai priglaust, </a:t>
            </a:r>
            <a:endParaRPr lang="en-US" sz="2000" dirty="0" smtClean="0"/>
          </a:p>
          <a:p>
            <a:endParaRPr lang="en-US" sz="2000" dirty="0" smtClean="0"/>
          </a:p>
          <a:p>
            <a:r>
              <a:rPr lang="lt-LT" sz="2000" b="1" dirty="0" smtClean="0"/>
              <a:t>Bučiuoti ir džiaugtis, </a:t>
            </a:r>
            <a:endParaRPr lang="en-US" sz="2000" b="1" dirty="0" smtClean="0"/>
          </a:p>
          <a:p>
            <a:r>
              <a:rPr lang="lt-LT" sz="2000" b="1" dirty="0" smtClean="0"/>
              <a:t>Kiek trokšta širdis, </a:t>
            </a:r>
            <a:endParaRPr lang="en-US" sz="2000" b="1" dirty="0" smtClean="0"/>
          </a:p>
          <a:p>
            <a:r>
              <a:rPr lang="lt-LT" sz="2000" b="1" dirty="0" smtClean="0"/>
              <a:t>Nors prakeiksmas lauktų </a:t>
            </a:r>
            <a:endParaRPr lang="en-US" sz="2000" b="1" dirty="0" smtClean="0"/>
          </a:p>
          <a:p>
            <a:r>
              <a:rPr lang="lt-LT" sz="2000" b="1" dirty="0" smtClean="0"/>
              <a:t>Ir lauktų mirtis! </a:t>
            </a:r>
            <a:endParaRPr lang="lt-LT" sz="2000" b="1" dirty="0"/>
          </a:p>
        </p:txBody>
      </p:sp>
      <p:sp>
        <p:nvSpPr>
          <p:cNvPr id="6" name="Stačiakampis 5"/>
          <p:cNvSpPr/>
          <p:nvPr/>
        </p:nvSpPr>
        <p:spPr>
          <a:xfrm>
            <a:off x="4464345" y="254159"/>
            <a:ext cx="4572000" cy="4401205"/>
          </a:xfrm>
          <a:prstGeom prst="rect">
            <a:avLst/>
          </a:prstGeom>
        </p:spPr>
        <p:txBody>
          <a:bodyPr>
            <a:spAutoFit/>
          </a:bodyPr>
          <a:lstStyle/>
          <a:p>
            <a:r>
              <a:rPr lang="lt-LT" sz="2000" b="1" dirty="0" smtClean="0"/>
              <a:t>MARGARITA</a:t>
            </a:r>
            <a:r>
              <a:rPr lang="lt-LT" sz="2000" dirty="0" smtClean="0"/>
              <a:t>. O ne, tu privalai nemirti,</a:t>
            </a:r>
          </a:p>
          <a:p>
            <a:r>
              <a:rPr lang="lt-LT" sz="2000" dirty="0" smtClean="0"/>
              <a:t>Aš noriu darbą tau paskirti:</a:t>
            </a:r>
          </a:p>
          <a:p>
            <a:r>
              <a:rPr lang="lt-LT" sz="2000" dirty="0" smtClean="0"/>
              <a:t>Vos tiktai rytas prasiskleis,</a:t>
            </a:r>
          </a:p>
          <a:p>
            <a:r>
              <a:rPr lang="lt-LT" sz="2000" dirty="0" smtClean="0"/>
              <a:t>Tu pasirūpinsi kapais;</a:t>
            </a:r>
          </a:p>
          <a:p>
            <a:r>
              <a:rPr lang="lt-LT" sz="2000" b="1" dirty="0" smtClean="0"/>
              <a:t>Mamai – geriausioji vieta,</a:t>
            </a:r>
          </a:p>
          <a:p>
            <a:r>
              <a:rPr lang="lt-LT" sz="2000" b="1" dirty="0" smtClean="0"/>
              <a:t>O broliui – visiškai greta,</a:t>
            </a:r>
          </a:p>
          <a:p>
            <a:r>
              <a:rPr lang="lt-LT" sz="2000" b="1" dirty="0" smtClean="0"/>
              <a:t>Man – atokiau, kiek nuošaly,</a:t>
            </a:r>
          </a:p>
          <a:p>
            <a:r>
              <a:rPr lang="lt-LT" sz="2000" dirty="0" smtClean="0"/>
              <a:t>Tačiau nuo jų ne per toli;</a:t>
            </a:r>
          </a:p>
          <a:p>
            <a:r>
              <a:rPr lang="lt-LT" sz="2000" b="1" dirty="0" smtClean="0"/>
              <a:t>Dukrelę man prie dešinės</a:t>
            </a:r>
          </a:p>
          <a:p>
            <a:r>
              <a:rPr lang="lt-LT" sz="2000" dirty="0" smtClean="0"/>
              <a:t>Krūties padėk – kas dar galės</a:t>
            </a:r>
          </a:p>
          <a:p>
            <a:r>
              <a:rPr lang="lt-LT" sz="2000" dirty="0" smtClean="0"/>
              <a:t>Gulėt greta ir švelniai glaustis, –</a:t>
            </a:r>
          </a:p>
          <a:p>
            <a:r>
              <a:rPr lang="lt-LT" sz="2000" dirty="0" smtClean="0"/>
              <a:t>Ak, koks saldus tai buvo jausmas</a:t>
            </a:r>
          </a:p>
          <a:p>
            <a:r>
              <a:rPr lang="lt-LT" sz="2000" dirty="0" smtClean="0"/>
              <a:t>Prispaust brangiausią prie šalies! –</a:t>
            </a:r>
          </a:p>
          <a:p>
            <a:r>
              <a:rPr lang="lt-LT" sz="2000" dirty="0" smtClean="0"/>
              <a:t>Bet to daugiau patirt nelemta. </a:t>
            </a:r>
            <a:endParaRPr lang="lt-LT" sz="2000" dirty="0"/>
          </a:p>
        </p:txBody>
      </p:sp>
      <p:sp>
        <p:nvSpPr>
          <p:cNvPr id="2" name="Stačiakampis 1"/>
          <p:cNvSpPr/>
          <p:nvPr/>
        </p:nvSpPr>
        <p:spPr>
          <a:xfrm>
            <a:off x="2843808" y="5088067"/>
            <a:ext cx="6110471" cy="1631216"/>
          </a:xfrm>
          <a:prstGeom prst="rect">
            <a:avLst/>
          </a:prstGeom>
        </p:spPr>
        <p:txBody>
          <a:bodyPr wrap="square">
            <a:spAutoFit/>
          </a:bodyPr>
          <a:lstStyle/>
          <a:p>
            <a:pPr algn="just"/>
            <a:r>
              <a:rPr lang="lt-LT" sz="2000" b="1" dirty="0"/>
              <a:t>Faustas ir Margarita vienas į kitą taip pat žvelgia tik kaip į geismo tenkinimo objektą, tai lemia ne tik Margaritos, bet ir visos jos šeimos pražūtį. Taigi, kūniškas ryšys, kuris yra pagrįstas tik noru tenkinti aistrą, o ne dovanoti kitam save, harmonijos nesuteikia, </a:t>
            </a:r>
            <a:r>
              <a:rPr lang="en-US" sz="2000" b="1" dirty="0" err="1" smtClean="0"/>
              <a:t>netgi</a:t>
            </a:r>
            <a:r>
              <a:rPr lang="en-US" sz="2000" b="1" dirty="0" smtClean="0"/>
              <a:t> </a:t>
            </a:r>
            <a:r>
              <a:rPr lang="lt-LT" sz="2000" b="1" dirty="0" smtClean="0"/>
              <a:t>žudo.</a:t>
            </a:r>
            <a:endParaRPr lang="lt-LT" sz="2000" b="1" dirty="0"/>
          </a:p>
        </p:txBody>
      </p:sp>
    </p:spTree>
    <p:extLst>
      <p:ext uri="{BB962C8B-B14F-4D97-AF65-F5344CB8AC3E}">
        <p14:creationId xmlns:p14="http://schemas.microsoft.com/office/powerpoint/2010/main" val="580805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683568" y="0"/>
            <a:ext cx="6984776" cy="6858000"/>
          </a:xfrm>
        </p:spPr>
        <p:txBody>
          <a:bodyPr>
            <a:normAutofit/>
          </a:bodyPr>
          <a:lstStyle/>
          <a:p>
            <a:pPr marL="0" indent="0">
              <a:buNone/>
            </a:pPr>
            <a:r>
              <a:rPr lang="lt-LT" sz="2000" b="1" dirty="0"/>
              <a:t>Henrikas Radauskas. </a:t>
            </a:r>
            <a:endParaRPr lang="lt-LT" sz="2000" dirty="0"/>
          </a:p>
          <a:p>
            <a:pPr marL="0" indent="0">
              <a:buNone/>
            </a:pPr>
            <a:r>
              <a:rPr lang="lt-LT" sz="2000" b="1" dirty="0"/>
              <a:t>„Pirmoji naktis“ </a:t>
            </a:r>
            <a:endParaRPr lang="lt-LT" sz="2000" dirty="0"/>
          </a:p>
          <a:p>
            <a:pPr marL="0" indent="0">
              <a:buNone/>
            </a:pPr>
            <a:r>
              <a:rPr lang="lt-LT" sz="2000" dirty="0"/>
              <a:t> </a:t>
            </a:r>
          </a:p>
          <a:p>
            <a:pPr marL="0" indent="0">
              <a:buNone/>
            </a:pPr>
            <a:r>
              <a:rPr lang="lt-LT" sz="2000" dirty="0"/>
              <a:t>Kiekvienas tavo plaukas kaip žvaigždė,</a:t>
            </a:r>
          </a:p>
          <a:p>
            <a:pPr marL="0" indent="0">
              <a:buNone/>
            </a:pPr>
            <a:r>
              <a:rPr lang="lt-LT" sz="2000" dirty="0"/>
              <a:t>Man pro pirštus tekėdamas, mirgėjo,</a:t>
            </a:r>
          </a:p>
          <a:p>
            <a:pPr marL="0" indent="0">
              <a:buNone/>
            </a:pPr>
            <a:r>
              <a:rPr lang="lt-LT" sz="2000" dirty="0"/>
              <a:t>Ir kaip auksinė didelė katė</a:t>
            </a:r>
          </a:p>
          <a:p>
            <a:pPr marL="0" indent="0">
              <a:buNone/>
            </a:pPr>
            <a:r>
              <a:rPr lang="lt-LT" sz="2000" dirty="0"/>
              <a:t>Per krūmus mėnuo į medžioklę ėjo.</a:t>
            </a:r>
          </a:p>
          <a:p>
            <a:pPr marL="0" indent="0">
              <a:buNone/>
            </a:pPr>
            <a:r>
              <a:rPr lang="lt-LT" sz="2000" dirty="0"/>
              <a:t> </a:t>
            </a:r>
          </a:p>
          <a:p>
            <a:pPr marL="0" indent="0">
              <a:buNone/>
            </a:pPr>
            <a:r>
              <a:rPr lang="lt-LT" sz="2000" dirty="0"/>
              <a:t>Ką sakė nesuprantami kvapai,</a:t>
            </a:r>
          </a:p>
          <a:p>
            <a:pPr marL="0" indent="0">
              <a:buNone/>
            </a:pPr>
            <a:r>
              <a:rPr lang="lt-LT" sz="2000" dirty="0"/>
              <a:t>Mums nemokėjo spinduliai išversti.</a:t>
            </a:r>
          </a:p>
          <a:p>
            <a:pPr marL="0" indent="0">
              <a:buNone/>
            </a:pPr>
            <a:r>
              <a:rPr lang="lt-LT" sz="2000" dirty="0"/>
              <a:t>Užmerkusi akis, tu nusilpai,</a:t>
            </a:r>
          </a:p>
          <a:p>
            <a:pPr marL="0" indent="0">
              <a:buNone/>
            </a:pPr>
            <a:r>
              <a:rPr lang="lt-LT" sz="2000" dirty="0"/>
              <a:t>Ir tavo angelas pradėjo verkti.</a:t>
            </a:r>
          </a:p>
        </p:txBody>
      </p:sp>
      <p:sp>
        <p:nvSpPr>
          <p:cNvPr id="4" name="Stačiakampis 3"/>
          <p:cNvSpPr/>
          <p:nvPr/>
        </p:nvSpPr>
        <p:spPr>
          <a:xfrm>
            <a:off x="179513" y="4640487"/>
            <a:ext cx="8964488" cy="1938992"/>
          </a:xfrm>
          <a:prstGeom prst="rect">
            <a:avLst/>
          </a:prstGeom>
        </p:spPr>
        <p:txBody>
          <a:bodyPr wrap="square">
            <a:spAutoFit/>
          </a:bodyPr>
          <a:lstStyle/>
          <a:p>
            <a:pPr algn="just"/>
            <a:r>
              <a:rPr lang="en-US" sz="2400" b="1" dirty="0" smtClean="0"/>
              <a:t>A</a:t>
            </a:r>
            <a:r>
              <a:rPr lang="lt-LT" sz="2400" b="1" dirty="0" err="1" smtClean="0"/>
              <a:t>tkreiptinas</a:t>
            </a:r>
            <a:r>
              <a:rPr lang="lt-LT" sz="2400" b="1" dirty="0" smtClean="0"/>
              <a:t> </a:t>
            </a:r>
            <a:r>
              <a:rPr lang="lt-LT" sz="2400" b="1" dirty="0"/>
              <a:t>dėmesys į </a:t>
            </a:r>
            <a:r>
              <a:rPr lang="lt-LT" sz="2400" b="1" i="1" dirty="0"/>
              <a:t>medžiojančios katės </a:t>
            </a:r>
            <a:r>
              <a:rPr lang="lt-LT" sz="2400" b="1" dirty="0"/>
              <a:t>įvaizdį, kuris suteikia grobuoniškumo įspūdį, o pats pavadinimas yra aliuzija į kūnišką santykį. Kūniškas santykis, pagrįstas grobuoniškumu, baigiasi angelo ašaromis: tyrumas suteršiamas, nes kūnas sudaiktinamas, paverčiamas grobiu, kurį malonu sugauti. </a:t>
            </a:r>
          </a:p>
        </p:txBody>
      </p:sp>
    </p:spTree>
    <p:extLst>
      <p:ext uri="{BB962C8B-B14F-4D97-AF65-F5344CB8AC3E}">
        <p14:creationId xmlns:p14="http://schemas.microsoft.com/office/powerpoint/2010/main" val="2987149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539552" y="0"/>
            <a:ext cx="4104456" cy="6858000"/>
          </a:xfrm>
        </p:spPr>
        <p:txBody>
          <a:bodyPr>
            <a:noAutofit/>
          </a:bodyPr>
          <a:lstStyle/>
          <a:p>
            <a:pPr marL="0" indent="0">
              <a:buNone/>
            </a:pPr>
            <a:r>
              <a:rPr lang="lt-LT" sz="2000" b="1" dirty="0" err="1"/>
              <a:t>Carole</a:t>
            </a:r>
            <a:r>
              <a:rPr lang="lt-LT" sz="2000" b="1" dirty="0"/>
              <a:t> </a:t>
            </a:r>
            <a:r>
              <a:rPr lang="lt-LT" sz="2000" b="1" dirty="0" err="1"/>
              <a:t>King</a:t>
            </a:r>
            <a:r>
              <a:rPr lang="lt-LT" sz="2000" b="1" dirty="0"/>
              <a:t>, </a:t>
            </a:r>
            <a:r>
              <a:rPr lang="lt-LT" sz="2000" b="1" dirty="0" err="1"/>
              <a:t>Gerry</a:t>
            </a:r>
            <a:r>
              <a:rPr lang="lt-LT" sz="2000" b="1" dirty="0"/>
              <a:t> </a:t>
            </a:r>
            <a:r>
              <a:rPr lang="lt-LT" sz="2000" b="1" dirty="0" err="1"/>
              <a:t>Goffin</a:t>
            </a:r>
            <a:r>
              <a:rPr lang="lt-LT" sz="2000" b="1" dirty="0" smtClean="0"/>
              <a:t>.</a:t>
            </a:r>
          </a:p>
          <a:p>
            <a:pPr marL="0" indent="0">
              <a:buNone/>
            </a:pPr>
            <a:r>
              <a:rPr lang="lt-LT" sz="2000" b="1" dirty="0" smtClean="0"/>
              <a:t> </a:t>
            </a:r>
            <a:r>
              <a:rPr lang="lt-LT" sz="2000" b="1" dirty="0"/>
              <a:t>„</a:t>
            </a:r>
            <a:r>
              <a:rPr lang="lt-LT" sz="2000" b="1" dirty="0" err="1"/>
              <a:t>Will</a:t>
            </a:r>
            <a:r>
              <a:rPr lang="lt-LT" sz="2000" b="1" dirty="0"/>
              <a:t> </a:t>
            </a:r>
            <a:r>
              <a:rPr lang="lt-LT" sz="2000" b="1" dirty="0" err="1"/>
              <a:t>You</a:t>
            </a:r>
            <a:r>
              <a:rPr lang="lt-LT" sz="2000" b="1" dirty="0"/>
              <a:t> </a:t>
            </a:r>
            <a:r>
              <a:rPr lang="lt-LT" sz="2000" b="1" dirty="0" err="1"/>
              <a:t>Love</a:t>
            </a:r>
            <a:r>
              <a:rPr lang="lt-LT" sz="2000" b="1" dirty="0"/>
              <a:t> Me </a:t>
            </a:r>
            <a:r>
              <a:rPr lang="lt-LT" sz="2000" b="1" dirty="0" err="1"/>
              <a:t>Tomorrow</a:t>
            </a:r>
            <a:r>
              <a:rPr lang="lt-LT" sz="2000" b="1" dirty="0" smtClean="0"/>
              <a:t>?“</a:t>
            </a:r>
          </a:p>
          <a:p>
            <a:pPr marL="0" indent="0">
              <a:buNone/>
            </a:pPr>
            <a:endParaRPr lang="lt-LT" sz="2000" dirty="0"/>
          </a:p>
          <a:p>
            <a:pPr marL="0" indent="0">
              <a:buNone/>
            </a:pPr>
            <a:r>
              <a:rPr lang="lt-LT" sz="2000" dirty="0" err="1"/>
              <a:t>Tonight</a:t>
            </a:r>
            <a:r>
              <a:rPr lang="lt-LT" sz="2000" dirty="0"/>
              <a:t> </a:t>
            </a:r>
            <a:r>
              <a:rPr lang="lt-LT" sz="2000" dirty="0" err="1"/>
              <a:t>you're</a:t>
            </a:r>
            <a:r>
              <a:rPr lang="lt-LT" sz="2000" dirty="0"/>
              <a:t> </a:t>
            </a:r>
            <a:r>
              <a:rPr lang="lt-LT" sz="2000" dirty="0" err="1"/>
              <a:t>mine</a:t>
            </a:r>
            <a:r>
              <a:rPr lang="lt-LT" sz="2000" dirty="0"/>
              <a:t> </a:t>
            </a:r>
            <a:r>
              <a:rPr lang="lt-LT" sz="2000" dirty="0" err="1"/>
              <a:t>completely</a:t>
            </a:r>
            <a:endParaRPr lang="lt-LT" sz="2000" dirty="0"/>
          </a:p>
          <a:p>
            <a:pPr marL="0" indent="0">
              <a:buNone/>
            </a:pPr>
            <a:r>
              <a:rPr lang="lt-LT" sz="2000" dirty="0" err="1"/>
              <a:t>You</a:t>
            </a:r>
            <a:r>
              <a:rPr lang="lt-LT" sz="2000" dirty="0"/>
              <a:t> </a:t>
            </a:r>
            <a:r>
              <a:rPr lang="lt-LT" sz="2000" dirty="0" err="1"/>
              <a:t>give</a:t>
            </a:r>
            <a:r>
              <a:rPr lang="lt-LT" sz="2000" dirty="0"/>
              <a:t> </a:t>
            </a:r>
            <a:r>
              <a:rPr lang="lt-LT" sz="2000" dirty="0" err="1"/>
              <a:t>you</a:t>
            </a:r>
            <a:r>
              <a:rPr lang="lt-LT" sz="2000" dirty="0"/>
              <a:t> </a:t>
            </a:r>
            <a:r>
              <a:rPr lang="lt-LT" sz="2000" dirty="0" err="1"/>
              <a:t>love</a:t>
            </a:r>
            <a:r>
              <a:rPr lang="lt-LT" sz="2000" dirty="0"/>
              <a:t> </a:t>
            </a:r>
            <a:r>
              <a:rPr lang="lt-LT" sz="2000" dirty="0" err="1"/>
              <a:t>so</a:t>
            </a:r>
            <a:r>
              <a:rPr lang="lt-LT" sz="2000" dirty="0"/>
              <a:t> </a:t>
            </a:r>
            <a:r>
              <a:rPr lang="lt-LT" sz="2000" dirty="0" err="1"/>
              <a:t>sweetly</a:t>
            </a:r>
            <a:endParaRPr lang="lt-LT" sz="2000" dirty="0"/>
          </a:p>
          <a:p>
            <a:pPr marL="0" indent="0">
              <a:buNone/>
            </a:pPr>
            <a:r>
              <a:rPr lang="lt-LT" sz="2000" dirty="0" err="1"/>
              <a:t>Tonight</a:t>
            </a:r>
            <a:r>
              <a:rPr lang="lt-LT" sz="2000" dirty="0"/>
              <a:t> </a:t>
            </a:r>
            <a:r>
              <a:rPr lang="lt-LT" sz="2000" dirty="0" err="1"/>
              <a:t>the</a:t>
            </a:r>
            <a:r>
              <a:rPr lang="lt-LT" sz="2000" dirty="0"/>
              <a:t> </a:t>
            </a:r>
            <a:r>
              <a:rPr lang="lt-LT" sz="2000" dirty="0" err="1"/>
              <a:t>light</a:t>
            </a:r>
            <a:r>
              <a:rPr lang="lt-LT" sz="2000" dirty="0"/>
              <a:t> </a:t>
            </a:r>
            <a:r>
              <a:rPr lang="lt-LT" sz="2000" dirty="0" err="1"/>
              <a:t>of</a:t>
            </a:r>
            <a:r>
              <a:rPr lang="lt-LT" sz="2000" dirty="0"/>
              <a:t> </a:t>
            </a:r>
            <a:r>
              <a:rPr lang="lt-LT" sz="2000" dirty="0" err="1"/>
              <a:t>love</a:t>
            </a:r>
            <a:r>
              <a:rPr lang="lt-LT" sz="2000" dirty="0"/>
              <a:t> </a:t>
            </a:r>
            <a:r>
              <a:rPr lang="lt-LT" sz="2000" dirty="0" err="1"/>
              <a:t>is</a:t>
            </a:r>
            <a:r>
              <a:rPr lang="lt-LT" sz="2000" dirty="0"/>
              <a:t> </a:t>
            </a:r>
            <a:r>
              <a:rPr lang="lt-LT" sz="2000" dirty="0" err="1"/>
              <a:t>in</a:t>
            </a:r>
            <a:r>
              <a:rPr lang="lt-LT" sz="2000" dirty="0"/>
              <a:t> </a:t>
            </a:r>
            <a:r>
              <a:rPr lang="lt-LT" sz="2000" dirty="0" err="1"/>
              <a:t>your</a:t>
            </a:r>
            <a:r>
              <a:rPr lang="lt-LT" sz="2000" dirty="0"/>
              <a:t> </a:t>
            </a:r>
            <a:r>
              <a:rPr lang="lt-LT" sz="2000" dirty="0" err="1"/>
              <a:t>eyes</a:t>
            </a:r>
            <a:endParaRPr lang="lt-LT" sz="2000" dirty="0"/>
          </a:p>
          <a:p>
            <a:pPr marL="0" indent="0">
              <a:buNone/>
            </a:pPr>
            <a:r>
              <a:rPr lang="lt-LT" sz="2000" dirty="0" err="1"/>
              <a:t>But</a:t>
            </a:r>
            <a:r>
              <a:rPr lang="lt-LT" sz="2000" dirty="0"/>
              <a:t> </a:t>
            </a:r>
            <a:r>
              <a:rPr lang="lt-LT" sz="2000" dirty="0" err="1"/>
              <a:t>will</a:t>
            </a:r>
            <a:r>
              <a:rPr lang="lt-LT" sz="2000" dirty="0"/>
              <a:t> </a:t>
            </a:r>
            <a:r>
              <a:rPr lang="lt-LT" sz="2000" dirty="0" err="1"/>
              <a:t>you</a:t>
            </a:r>
            <a:r>
              <a:rPr lang="lt-LT" sz="2000" dirty="0"/>
              <a:t> </a:t>
            </a:r>
            <a:r>
              <a:rPr lang="lt-LT" sz="2000" dirty="0" err="1"/>
              <a:t>love</a:t>
            </a:r>
            <a:r>
              <a:rPr lang="lt-LT" sz="2000" dirty="0"/>
              <a:t> me </a:t>
            </a:r>
            <a:r>
              <a:rPr lang="lt-LT" sz="2000" dirty="0" err="1"/>
              <a:t>tomorrow</a:t>
            </a:r>
            <a:r>
              <a:rPr lang="lt-LT" sz="2000" dirty="0"/>
              <a:t>?</a:t>
            </a:r>
          </a:p>
          <a:p>
            <a:pPr marL="0" indent="0">
              <a:buNone/>
            </a:pPr>
            <a:r>
              <a:rPr lang="lt-LT" sz="2000" dirty="0"/>
              <a:t> </a:t>
            </a:r>
          </a:p>
          <a:p>
            <a:pPr marL="0" indent="0">
              <a:buNone/>
            </a:pPr>
            <a:r>
              <a:rPr lang="lt-LT" sz="2000" dirty="0" err="1"/>
              <a:t>Is</a:t>
            </a:r>
            <a:r>
              <a:rPr lang="lt-LT" sz="2000" dirty="0"/>
              <a:t> </a:t>
            </a:r>
            <a:r>
              <a:rPr lang="lt-LT" sz="2000" dirty="0" err="1"/>
              <a:t>this</a:t>
            </a:r>
            <a:r>
              <a:rPr lang="lt-LT" sz="2000" dirty="0"/>
              <a:t> a </a:t>
            </a:r>
            <a:r>
              <a:rPr lang="lt-LT" sz="2000" dirty="0" err="1"/>
              <a:t>lasting</a:t>
            </a:r>
            <a:r>
              <a:rPr lang="lt-LT" sz="2000" dirty="0"/>
              <a:t> </a:t>
            </a:r>
            <a:r>
              <a:rPr lang="lt-LT" sz="2000" dirty="0" err="1" smtClean="0"/>
              <a:t>treasure</a:t>
            </a:r>
            <a:endParaRPr lang="lt-LT" sz="2000" dirty="0"/>
          </a:p>
          <a:p>
            <a:pPr marL="0" indent="0">
              <a:buNone/>
            </a:pPr>
            <a:r>
              <a:rPr lang="lt-LT" sz="2000" dirty="0" err="1"/>
              <a:t>Or</a:t>
            </a:r>
            <a:r>
              <a:rPr lang="lt-LT" sz="2000" dirty="0"/>
              <a:t> just a </a:t>
            </a:r>
            <a:r>
              <a:rPr lang="lt-LT" sz="2000" dirty="0" err="1"/>
              <a:t>moment's</a:t>
            </a:r>
            <a:r>
              <a:rPr lang="lt-LT" sz="2000" dirty="0"/>
              <a:t> </a:t>
            </a:r>
            <a:r>
              <a:rPr lang="lt-LT" sz="2000" dirty="0" err="1"/>
              <a:t>pleasure</a:t>
            </a:r>
            <a:r>
              <a:rPr lang="lt-LT" sz="2000" dirty="0"/>
              <a:t>?</a:t>
            </a:r>
          </a:p>
          <a:p>
            <a:pPr marL="0" indent="0">
              <a:buNone/>
            </a:pPr>
            <a:r>
              <a:rPr lang="lt-LT" sz="2000" dirty="0" err="1"/>
              <a:t>Can</a:t>
            </a:r>
            <a:r>
              <a:rPr lang="lt-LT" sz="2000" dirty="0"/>
              <a:t> I </a:t>
            </a:r>
            <a:r>
              <a:rPr lang="lt-LT" sz="2000" dirty="0" err="1"/>
              <a:t>believe</a:t>
            </a:r>
            <a:r>
              <a:rPr lang="lt-LT" sz="2000" dirty="0"/>
              <a:t> </a:t>
            </a:r>
            <a:r>
              <a:rPr lang="lt-LT" sz="2000" dirty="0" err="1"/>
              <a:t>the</a:t>
            </a:r>
            <a:r>
              <a:rPr lang="lt-LT" sz="2000" dirty="0"/>
              <a:t> </a:t>
            </a:r>
            <a:r>
              <a:rPr lang="lt-LT" sz="2000" dirty="0" err="1"/>
              <a:t>magic</a:t>
            </a:r>
            <a:r>
              <a:rPr lang="lt-LT" sz="2000" dirty="0"/>
              <a:t> </a:t>
            </a:r>
            <a:r>
              <a:rPr lang="lt-LT" sz="2000" dirty="0" err="1"/>
              <a:t>of</a:t>
            </a:r>
            <a:r>
              <a:rPr lang="lt-LT" sz="2000" dirty="0"/>
              <a:t> </a:t>
            </a:r>
            <a:r>
              <a:rPr lang="lt-LT" sz="2000" dirty="0" err="1"/>
              <a:t>your</a:t>
            </a:r>
            <a:r>
              <a:rPr lang="lt-LT" sz="2000" dirty="0"/>
              <a:t> </a:t>
            </a:r>
            <a:r>
              <a:rPr lang="lt-LT" sz="2000" dirty="0" err="1"/>
              <a:t>sighs</a:t>
            </a:r>
            <a:r>
              <a:rPr lang="lt-LT" sz="2000" dirty="0"/>
              <a:t>?</a:t>
            </a:r>
          </a:p>
          <a:p>
            <a:pPr marL="0" indent="0">
              <a:buNone/>
            </a:pPr>
            <a:r>
              <a:rPr lang="lt-LT" sz="2000" dirty="0" err="1"/>
              <a:t>Will</a:t>
            </a:r>
            <a:r>
              <a:rPr lang="lt-LT" sz="2000" dirty="0"/>
              <a:t> </a:t>
            </a:r>
            <a:r>
              <a:rPr lang="lt-LT" sz="2000" dirty="0" err="1"/>
              <a:t>you</a:t>
            </a:r>
            <a:r>
              <a:rPr lang="lt-LT" sz="2000" dirty="0"/>
              <a:t> </a:t>
            </a:r>
            <a:r>
              <a:rPr lang="lt-LT" sz="2000" dirty="0" err="1"/>
              <a:t>still</a:t>
            </a:r>
            <a:r>
              <a:rPr lang="lt-LT" sz="2000" dirty="0"/>
              <a:t> </a:t>
            </a:r>
            <a:r>
              <a:rPr lang="lt-LT" sz="2000" dirty="0" err="1"/>
              <a:t>love</a:t>
            </a:r>
            <a:r>
              <a:rPr lang="lt-LT" sz="2000" dirty="0"/>
              <a:t> me </a:t>
            </a:r>
            <a:r>
              <a:rPr lang="lt-LT" sz="2000" dirty="0" err="1"/>
              <a:t>tomorrow</a:t>
            </a:r>
            <a:r>
              <a:rPr lang="lt-LT" sz="2000" dirty="0"/>
              <a:t>?</a:t>
            </a:r>
          </a:p>
          <a:p>
            <a:pPr marL="0" indent="0">
              <a:buNone/>
            </a:pPr>
            <a:r>
              <a:rPr lang="lt-LT" sz="2000" dirty="0" err="1"/>
              <a:t>Tonight</a:t>
            </a:r>
            <a:r>
              <a:rPr lang="lt-LT" sz="2000" dirty="0"/>
              <a:t> </a:t>
            </a:r>
            <a:r>
              <a:rPr lang="lt-LT" sz="2000" dirty="0" err="1"/>
              <a:t>with</a:t>
            </a:r>
            <a:r>
              <a:rPr lang="lt-LT" sz="2000" dirty="0"/>
              <a:t> </a:t>
            </a:r>
            <a:r>
              <a:rPr lang="lt-LT" sz="2000" dirty="0" err="1"/>
              <a:t>words</a:t>
            </a:r>
            <a:r>
              <a:rPr lang="lt-LT" sz="2000" dirty="0"/>
              <a:t> </a:t>
            </a:r>
            <a:r>
              <a:rPr lang="lt-LT" sz="2000" dirty="0" err="1"/>
              <a:t>unspoken</a:t>
            </a:r>
            <a:endParaRPr lang="lt-LT" sz="2000" dirty="0"/>
          </a:p>
          <a:p>
            <a:pPr marL="0" indent="0">
              <a:buNone/>
            </a:pPr>
            <a:r>
              <a:rPr lang="lt-LT" sz="2000" dirty="0"/>
              <a:t> </a:t>
            </a:r>
          </a:p>
          <a:p>
            <a:pPr marL="0" indent="0">
              <a:buNone/>
            </a:pPr>
            <a:r>
              <a:rPr lang="lt-LT" sz="2000" dirty="0" err="1"/>
              <a:t>You</a:t>
            </a:r>
            <a:r>
              <a:rPr lang="lt-LT" sz="2000" dirty="0"/>
              <a:t> </a:t>
            </a:r>
            <a:r>
              <a:rPr lang="lt-LT" sz="2000" dirty="0" err="1"/>
              <a:t>say</a:t>
            </a:r>
            <a:r>
              <a:rPr lang="lt-LT" sz="2000" dirty="0"/>
              <a:t> </a:t>
            </a:r>
            <a:r>
              <a:rPr lang="lt-LT" sz="2000" dirty="0" err="1"/>
              <a:t>that</a:t>
            </a:r>
            <a:r>
              <a:rPr lang="lt-LT" sz="2000" dirty="0"/>
              <a:t> </a:t>
            </a:r>
            <a:r>
              <a:rPr lang="lt-LT" sz="2000" dirty="0" err="1"/>
              <a:t>I'm</a:t>
            </a:r>
            <a:r>
              <a:rPr lang="lt-LT" sz="2000" dirty="0"/>
              <a:t> </a:t>
            </a:r>
            <a:r>
              <a:rPr lang="lt-LT" sz="2000" dirty="0" err="1"/>
              <a:t>the</a:t>
            </a:r>
            <a:r>
              <a:rPr lang="lt-LT" sz="2000" dirty="0"/>
              <a:t> </a:t>
            </a:r>
            <a:r>
              <a:rPr lang="lt-LT" sz="2000" dirty="0" err="1"/>
              <a:t>only</a:t>
            </a:r>
            <a:r>
              <a:rPr lang="lt-LT" sz="2000" dirty="0"/>
              <a:t> </a:t>
            </a:r>
            <a:r>
              <a:rPr lang="lt-LT" sz="2000" dirty="0" err="1"/>
              <a:t>one</a:t>
            </a:r>
            <a:endParaRPr lang="lt-LT" sz="2000" dirty="0"/>
          </a:p>
          <a:p>
            <a:pPr marL="0" indent="0">
              <a:buNone/>
            </a:pPr>
            <a:r>
              <a:rPr lang="lt-LT" sz="2000" dirty="0" err="1"/>
              <a:t>But</a:t>
            </a:r>
            <a:r>
              <a:rPr lang="lt-LT" sz="2000" dirty="0"/>
              <a:t> </a:t>
            </a:r>
            <a:r>
              <a:rPr lang="lt-LT" sz="2000" dirty="0" err="1"/>
              <a:t>will</a:t>
            </a:r>
            <a:r>
              <a:rPr lang="lt-LT" sz="2000" dirty="0"/>
              <a:t> </a:t>
            </a:r>
            <a:r>
              <a:rPr lang="lt-LT" sz="2000" dirty="0" err="1"/>
              <a:t>my</a:t>
            </a:r>
            <a:r>
              <a:rPr lang="lt-LT" sz="2000" dirty="0"/>
              <a:t> </a:t>
            </a:r>
            <a:r>
              <a:rPr lang="lt-LT" sz="2000" dirty="0" err="1"/>
              <a:t>heart</a:t>
            </a:r>
            <a:r>
              <a:rPr lang="lt-LT" sz="2000" dirty="0"/>
              <a:t> be </a:t>
            </a:r>
            <a:r>
              <a:rPr lang="lt-LT" sz="2000" dirty="0" err="1"/>
              <a:t>broken</a:t>
            </a:r>
            <a:endParaRPr lang="lt-LT" sz="2000" dirty="0"/>
          </a:p>
          <a:p>
            <a:pPr marL="0" indent="0">
              <a:buNone/>
            </a:pPr>
            <a:r>
              <a:rPr lang="lt-LT" sz="2000" dirty="0" err="1"/>
              <a:t>When</a:t>
            </a:r>
            <a:r>
              <a:rPr lang="lt-LT" sz="2000" dirty="0"/>
              <a:t> </a:t>
            </a:r>
            <a:r>
              <a:rPr lang="lt-LT" sz="2000" dirty="0" err="1"/>
              <a:t>the</a:t>
            </a:r>
            <a:r>
              <a:rPr lang="lt-LT" sz="2000" dirty="0"/>
              <a:t> </a:t>
            </a:r>
            <a:r>
              <a:rPr lang="lt-LT" sz="2000" dirty="0" err="1"/>
              <a:t>night</a:t>
            </a:r>
            <a:r>
              <a:rPr lang="lt-LT" sz="2000" dirty="0"/>
              <a:t> </a:t>
            </a:r>
            <a:r>
              <a:rPr lang="lt-LT" sz="2000" dirty="0" err="1"/>
              <a:t>meets</a:t>
            </a:r>
            <a:r>
              <a:rPr lang="lt-LT" sz="2000" dirty="0"/>
              <a:t> </a:t>
            </a:r>
            <a:r>
              <a:rPr lang="lt-LT" sz="2000" dirty="0" err="1"/>
              <a:t>the</a:t>
            </a:r>
            <a:r>
              <a:rPr lang="lt-LT" sz="2000" dirty="0"/>
              <a:t> </a:t>
            </a:r>
            <a:r>
              <a:rPr lang="lt-LT" sz="2000" dirty="0" err="1"/>
              <a:t>morning</a:t>
            </a:r>
            <a:r>
              <a:rPr lang="lt-LT" sz="2000" dirty="0"/>
              <a:t> </a:t>
            </a:r>
            <a:r>
              <a:rPr lang="lt-LT" sz="2000" dirty="0" err="1"/>
              <a:t>sun</a:t>
            </a:r>
            <a:r>
              <a:rPr lang="lt-LT" sz="2000" dirty="0"/>
              <a:t>?</a:t>
            </a:r>
          </a:p>
          <a:p>
            <a:pPr marL="0" indent="0">
              <a:buNone/>
            </a:pPr>
            <a:r>
              <a:rPr lang="lt-LT" sz="2000" dirty="0"/>
              <a:t> </a:t>
            </a:r>
          </a:p>
        </p:txBody>
      </p:sp>
      <p:sp>
        <p:nvSpPr>
          <p:cNvPr id="4" name="Stačiakampis 3"/>
          <p:cNvSpPr/>
          <p:nvPr/>
        </p:nvSpPr>
        <p:spPr>
          <a:xfrm>
            <a:off x="4427984" y="188640"/>
            <a:ext cx="4842375" cy="3724096"/>
          </a:xfrm>
          <a:prstGeom prst="rect">
            <a:avLst/>
          </a:prstGeom>
        </p:spPr>
        <p:txBody>
          <a:bodyPr wrap="square">
            <a:spAutoFit/>
          </a:bodyPr>
          <a:lstStyle/>
          <a:p>
            <a:r>
              <a:rPr lang="lt-LT" sz="2000" dirty="0" err="1"/>
              <a:t>I'd</a:t>
            </a:r>
            <a:r>
              <a:rPr lang="lt-LT" sz="2000" dirty="0"/>
              <a:t> </a:t>
            </a:r>
            <a:r>
              <a:rPr lang="lt-LT" sz="2000" dirty="0" err="1"/>
              <a:t>like</a:t>
            </a:r>
            <a:r>
              <a:rPr lang="lt-LT" sz="2000" dirty="0"/>
              <a:t> to </a:t>
            </a:r>
            <a:r>
              <a:rPr lang="lt-LT" sz="2000" dirty="0" err="1"/>
              <a:t>know</a:t>
            </a:r>
            <a:r>
              <a:rPr lang="lt-LT" sz="2000" dirty="0"/>
              <a:t> </a:t>
            </a:r>
            <a:r>
              <a:rPr lang="lt-LT" sz="2000" dirty="0" err="1"/>
              <a:t>that</a:t>
            </a:r>
            <a:r>
              <a:rPr lang="lt-LT" sz="2000" dirty="0"/>
              <a:t> </a:t>
            </a:r>
            <a:r>
              <a:rPr lang="lt-LT" sz="2000" dirty="0" err="1"/>
              <a:t>your</a:t>
            </a:r>
            <a:r>
              <a:rPr lang="lt-LT" sz="2000" dirty="0"/>
              <a:t> </a:t>
            </a:r>
            <a:r>
              <a:rPr lang="lt-LT" sz="2000" dirty="0" err="1"/>
              <a:t>love</a:t>
            </a:r>
            <a:endParaRPr lang="lt-LT" sz="2000" dirty="0"/>
          </a:p>
          <a:p>
            <a:r>
              <a:rPr lang="lt-LT" sz="2000" dirty="0" err="1"/>
              <a:t>Is</a:t>
            </a:r>
            <a:r>
              <a:rPr lang="lt-LT" sz="2000" dirty="0"/>
              <a:t> </a:t>
            </a:r>
            <a:r>
              <a:rPr lang="lt-LT" sz="2000" dirty="0" err="1"/>
              <a:t>love</a:t>
            </a:r>
            <a:r>
              <a:rPr lang="lt-LT" sz="2000" dirty="0"/>
              <a:t> I </a:t>
            </a:r>
            <a:r>
              <a:rPr lang="lt-LT" sz="2000" dirty="0" err="1"/>
              <a:t>can</a:t>
            </a:r>
            <a:r>
              <a:rPr lang="lt-LT" sz="2000" dirty="0"/>
              <a:t> be </a:t>
            </a:r>
            <a:r>
              <a:rPr lang="lt-LT" sz="2000" dirty="0" err="1"/>
              <a:t>sure</a:t>
            </a:r>
            <a:r>
              <a:rPr lang="lt-LT" sz="2000" dirty="0"/>
              <a:t> </a:t>
            </a:r>
            <a:r>
              <a:rPr lang="lt-LT" sz="2000" dirty="0" err="1"/>
              <a:t>of</a:t>
            </a:r>
            <a:endParaRPr lang="lt-LT" sz="2000" dirty="0"/>
          </a:p>
          <a:p>
            <a:r>
              <a:rPr lang="lt-LT" sz="2000" dirty="0" err="1"/>
              <a:t>So</a:t>
            </a:r>
            <a:r>
              <a:rPr lang="lt-LT" sz="2000" dirty="0"/>
              <a:t> </a:t>
            </a:r>
            <a:r>
              <a:rPr lang="lt-LT" sz="2000" dirty="0" err="1"/>
              <a:t>tell</a:t>
            </a:r>
            <a:r>
              <a:rPr lang="lt-LT" sz="2000" dirty="0"/>
              <a:t> me </a:t>
            </a:r>
            <a:r>
              <a:rPr lang="lt-LT" sz="2000" dirty="0" err="1"/>
              <a:t>now</a:t>
            </a:r>
            <a:r>
              <a:rPr lang="lt-LT" sz="2000" dirty="0"/>
              <a:t>, </a:t>
            </a:r>
            <a:r>
              <a:rPr lang="lt-LT" sz="2000" dirty="0" err="1"/>
              <a:t>and</a:t>
            </a:r>
            <a:r>
              <a:rPr lang="lt-LT" sz="2000" dirty="0"/>
              <a:t> I </a:t>
            </a:r>
            <a:r>
              <a:rPr lang="lt-LT" sz="2000" dirty="0" err="1"/>
              <a:t>won't</a:t>
            </a:r>
            <a:r>
              <a:rPr lang="lt-LT" sz="2000" dirty="0"/>
              <a:t> </a:t>
            </a:r>
            <a:r>
              <a:rPr lang="lt-LT" sz="2000" dirty="0" err="1"/>
              <a:t>ask</a:t>
            </a:r>
            <a:r>
              <a:rPr lang="lt-LT" sz="2000" dirty="0"/>
              <a:t> </a:t>
            </a:r>
            <a:r>
              <a:rPr lang="lt-LT" sz="2000" dirty="0" err="1"/>
              <a:t>again</a:t>
            </a:r>
            <a:endParaRPr lang="lt-LT" sz="2000" dirty="0"/>
          </a:p>
          <a:p>
            <a:r>
              <a:rPr lang="lt-LT" sz="2000" dirty="0" err="1"/>
              <a:t>Will</a:t>
            </a:r>
            <a:r>
              <a:rPr lang="lt-LT" sz="2000" dirty="0"/>
              <a:t> </a:t>
            </a:r>
            <a:r>
              <a:rPr lang="lt-LT" sz="2000" dirty="0" err="1"/>
              <a:t>you</a:t>
            </a:r>
            <a:r>
              <a:rPr lang="lt-LT" sz="2000" dirty="0"/>
              <a:t> </a:t>
            </a:r>
            <a:r>
              <a:rPr lang="lt-LT" sz="2000" dirty="0" err="1"/>
              <a:t>still</a:t>
            </a:r>
            <a:r>
              <a:rPr lang="lt-LT" sz="2000" dirty="0"/>
              <a:t> </a:t>
            </a:r>
            <a:r>
              <a:rPr lang="lt-LT" sz="2000" dirty="0" err="1"/>
              <a:t>love</a:t>
            </a:r>
            <a:r>
              <a:rPr lang="lt-LT" sz="2000" dirty="0"/>
              <a:t> me </a:t>
            </a:r>
            <a:r>
              <a:rPr lang="lt-LT" sz="2000" dirty="0" err="1"/>
              <a:t>tomorrow</a:t>
            </a:r>
            <a:r>
              <a:rPr lang="lt-LT" sz="2000" dirty="0"/>
              <a:t>?</a:t>
            </a:r>
          </a:p>
          <a:p>
            <a:r>
              <a:rPr lang="lt-LT" sz="2000" dirty="0"/>
              <a:t> </a:t>
            </a:r>
          </a:p>
          <a:p>
            <a:r>
              <a:rPr lang="lt-LT" sz="2000" dirty="0" err="1"/>
              <a:t>So</a:t>
            </a:r>
            <a:r>
              <a:rPr lang="lt-LT" sz="2000" dirty="0"/>
              <a:t> </a:t>
            </a:r>
            <a:r>
              <a:rPr lang="lt-LT" sz="2000" dirty="0" err="1"/>
              <a:t>tell</a:t>
            </a:r>
            <a:r>
              <a:rPr lang="lt-LT" sz="2000" dirty="0"/>
              <a:t> me </a:t>
            </a:r>
            <a:r>
              <a:rPr lang="lt-LT" sz="2000" dirty="0" err="1"/>
              <a:t>now</a:t>
            </a:r>
            <a:r>
              <a:rPr lang="lt-LT" sz="2000" dirty="0"/>
              <a:t>, </a:t>
            </a:r>
            <a:r>
              <a:rPr lang="lt-LT" sz="2000" dirty="0" err="1"/>
              <a:t>and</a:t>
            </a:r>
            <a:r>
              <a:rPr lang="lt-LT" sz="2000" dirty="0"/>
              <a:t> I </a:t>
            </a:r>
            <a:r>
              <a:rPr lang="lt-LT" sz="2000" dirty="0" err="1"/>
              <a:t>won't</a:t>
            </a:r>
            <a:r>
              <a:rPr lang="lt-LT" sz="2000" dirty="0"/>
              <a:t> </a:t>
            </a:r>
            <a:r>
              <a:rPr lang="lt-LT" sz="2000" dirty="0" err="1"/>
              <a:t>ask</a:t>
            </a:r>
            <a:r>
              <a:rPr lang="lt-LT" sz="2000" dirty="0"/>
              <a:t> </a:t>
            </a:r>
            <a:r>
              <a:rPr lang="lt-LT" sz="2000" dirty="0" err="1"/>
              <a:t>again</a:t>
            </a:r>
            <a:endParaRPr lang="lt-LT" sz="2000" dirty="0"/>
          </a:p>
          <a:p>
            <a:r>
              <a:rPr lang="lt-LT" sz="2000" dirty="0" err="1"/>
              <a:t>Will</a:t>
            </a:r>
            <a:r>
              <a:rPr lang="lt-LT" sz="2000" dirty="0"/>
              <a:t> </a:t>
            </a:r>
            <a:r>
              <a:rPr lang="lt-LT" sz="2000" dirty="0" err="1"/>
              <a:t>you</a:t>
            </a:r>
            <a:r>
              <a:rPr lang="lt-LT" sz="2000" dirty="0"/>
              <a:t> </a:t>
            </a:r>
            <a:r>
              <a:rPr lang="lt-LT" sz="2000" dirty="0" err="1"/>
              <a:t>still</a:t>
            </a:r>
            <a:r>
              <a:rPr lang="lt-LT" sz="2000" dirty="0"/>
              <a:t> </a:t>
            </a:r>
            <a:r>
              <a:rPr lang="lt-LT" sz="2000" dirty="0" err="1"/>
              <a:t>love</a:t>
            </a:r>
            <a:r>
              <a:rPr lang="lt-LT" sz="2000" dirty="0"/>
              <a:t> me </a:t>
            </a:r>
            <a:r>
              <a:rPr lang="lt-LT" sz="2000" dirty="0" err="1"/>
              <a:t>tomorrow</a:t>
            </a:r>
            <a:r>
              <a:rPr lang="lt-LT" sz="2000" dirty="0"/>
              <a:t>?</a:t>
            </a:r>
          </a:p>
          <a:p>
            <a:r>
              <a:rPr lang="lt-LT" sz="2000" dirty="0" err="1"/>
              <a:t>Will</a:t>
            </a:r>
            <a:r>
              <a:rPr lang="lt-LT" sz="2000" dirty="0"/>
              <a:t> </a:t>
            </a:r>
            <a:r>
              <a:rPr lang="lt-LT" sz="2000" dirty="0" err="1"/>
              <a:t>you</a:t>
            </a:r>
            <a:r>
              <a:rPr lang="lt-LT" sz="2000" dirty="0"/>
              <a:t> </a:t>
            </a:r>
            <a:r>
              <a:rPr lang="lt-LT" sz="2000" dirty="0" err="1"/>
              <a:t>still</a:t>
            </a:r>
            <a:r>
              <a:rPr lang="lt-LT" sz="2000" dirty="0"/>
              <a:t> </a:t>
            </a:r>
            <a:r>
              <a:rPr lang="lt-LT" sz="2000" dirty="0" err="1"/>
              <a:t>love</a:t>
            </a:r>
            <a:r>
              <a:rPr lang="lt-LT" sz="2000" dirty="0"/>
              <a:t> me </a:t>
            </a:r>
            <a:r>
              <a:rPr lang="lt-LT" sz="2000" dirty="0" err="1"/>
              <a:t>tomorrow</a:t>
            </a:r>
            <a:r>
              <a:rPr lang="lt-LT" sz="2000" dirty="0"/>
              <a:t>?</a:t>
            </a:r>
          </a:p>
          <a:p>
            <a:r>
              <a:rPr lang="lt-LT" sz="2000" dirty="0" err="1"/>
              <a:t>Will</a:t>
            </a:r>
            <a:r>
              <a:rPr lang="lt-LT" sz="2000" dirty="0"/>
              <a:t> </a:t>
            </a:r>
            <a:r>
              <a:rPr lang="lt-LT" sz="2000" dirty="0" err="1"/>
              <a:t>you</a:t>
            </a:r>
            <a:r>
              <a:rPr lang="lt-LT" sz="2000" dirty="0"/>
              <a:t> </a:t>
            </a:r>
            <a:r>
              <a:rPr lang="lt-LT" sz="2000" dirty="0" err="1"/>
              <a:t>still</a:t>
            </a:r>
            <a:r>
              <a:rPr lang="lt-LT" sz="2000" dirty="0"/>
              <a:t> </a:t>
            </a:r>
            <a:r>
              <a:rPr lang="lt-LT" sz="2000" dirty="0" err="1"/>
              <a:t>love</a:t>
            </a:r>
            <a:r>
              <a:rPr lang="lt-LT" sz="2000" dirty="0"/>
              <a:t> me </a:t>
            </a:r>
            <a:r>
              <a:rPr lang="lt-LT" sz="2000" dirty="0" err="1"/>
              <a:t>tomorrow</a:t>
            </a:r>
            <a:r>
              <a:rPr lang="lt-LT" sz="2000" dirty="0"/>
              <a:t>?</a:t>
            </a:r>
          </a:p>
          <a:p>
            <a:endParaRPr lang="lt-LT" sz="2000" b="1" u="sng" dirty="0" smtClean="0">
              <a:hlinkClick r:id="rId2"/>
            </a:endParaRPr>
          </a:p>
          <a:p>
            <a:r>
              <a:rPr lang="lt-LT" sz="1600" b="1" u="sng" dirty="0" smtClean="0">
                <a:hlinkClick r:id="rId2"/>
              </a:rPr>
              <a:t>https</a:t>
            </a:r>
            <a:r>
              <a:rPr lang="lt-LT" sz="1600" b="1" u="sng" dirty="0">
                <a:hlinkClick r:id="rId2"/>
              </a:rPr>
              <a:t>://www.youtube.com/watch?v=GuanbnnzXQ4</a:t>
            </a:r>
            <a:endParaRPr lang="lt-LT" sz="1600" dirty="0"/>
          </a:p>
          <a:p>
            <a:endParaRPr lang="lt-LT" sz="2000" dirty="0"/>
          </a:p>
        </p:txBody>
      </p:sp>
    </p:spTree>
    <p:extLst>
      <p:ext uri="{BB962C8B-B14F-4D97-AF65-F5344CB8AC3E}">
        <p14:creationId xmlns:p14="http://schemas.microsoft.com/office/powerpoint/2010/main" val="1222486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25121"/>
            <a:ext cx="8229600" cy="1143000"/>
          </a:xfrm>
        </p:spPr>
        <p:txBody>
          <a:bodyPr>
            <a:noAutofit/>
          </a:bodyPr>
          <a:lstStyle/>
          <a:p>
            <a:r>
              <a:rPr lang="en-US" sz="3600" b="1" dirty="0" err="1" smtClean="0"/>
              <a:t>Henrikas</a:t>
            </a:r>
            <a:r>
              <a:rPr lang="en-US" sz="3600" b="1" dirty="0" smtClean="0"/>
              <a:t> </a:t>
            </a:r>
            <a:r>
              <a:rPr lang="en-US" sz="3600" b="1" dirty="0" err="1" smtClean="0"/>
              <a:t>Radauskas</a:t>
            </a:r>
            <a:r>
              <a:rPr lang="en-US" sz="3600" b="1" dirty="0" smtClean="0"/>
              <a:t>.</a:t>
            </a:r>
            <a:br>
              <a:rPr lang="en-US" sz="3600" b="1" dirty="0" smtClean="0"/>
            </a:br>
            <a:r>
              <a:rPr lang="en-US" sz="3600" b="1" i="1" dirty="0" err="1" smtClean="0"/>
              <a:t>Malda</a:t>
            </a:r>
            <a:r>
              <a:rPr lang="en-US" sz="3600" b="1" i="1" dirty="0" smtClean="0"/>
              <a:t> </a:t>
            </a:r>
            <a:r>
              <a:rPr lang="lt-LT" sz="3600" b="1" i="1" dirty="0" smtClean="0"/>
              <a:t>į </a:t>
            </a:r>
            <a:r>
              <a:rPr lang="lt-LT" sz="3600" b="1" i="1" dirty="0" smtClean="0"/>
              <a:t>blondinę</a:t>
            </a:r>
            <a:endParaRPr lang="lt-LT" sz="3600" b="1" dirty="0"/>
          </a:p>
        </p:txBody>
      </p:sp>
      <p:sp>
        <p:nvSpPr>
          <p:cNvPr id="3" name="Turinio vietos rezervavimo ženklas 2"/>
          <p:cNvSpPr>
            <a:spLocks noGrp="1"/>
          </p:cNvSpPr>
          <p:nvPr>
            <p:ph idx="1"/>
          </p:nvPr>
        </p:nvSpPr>
        <p:spPr>
          <a:xfrm>
            <a:off x="899592" y="1340768"/>
            <a:ext cx="7931224" cy="5257800"/>
          </a:xfrm>
        </p:spPr>
        <p:txBody>
          <a:bodyPr>
            <a:normAutofit fontScale="70000" lnSpcReduction="20000"/>
          </a:bodyPr>
          <a:lstStyle/>
          <a:p>
            <a:pPr marL="0" indent="0">
              <a:buNone/>
            </a:pPr>
            <a:r>
              <a:rPr lang="lt-LT" dirty="0"/>
              <a:t>Blondine angele, palik raštelį mamai, </a:t>
            </a:r>
            <a:br>
              <a:rPr lang="lt-LT" dirty="0"/>
            </a:br>
            <a:r>
              <a:rPr lang="lt-LT" dirty="0"/>
              <a:t>Kad grįši tik rytoj, ir pas mane ateik </a:t>
            </a:r>
            <a:br>
              <a:rPr lang="lt-LT" dirty="0"/>
            </a:br>
            <a:r>
              <a:rPr lang="lt-LT" dirty="0"/>
              <a:t>Į smuklę ūžiančią ir išrišimą dramai, </a:t>
            </a:r>
            <a:br>
              <a:rPr lang="lt-LT" dirty="0"/>
            </a:br>
            <a:r>
              <a:rPr lang="lt-LT" dirty="0"/>
              <a:t>Ramiai šypsodama, vidunaktį suteik. </a:t>
            </a:r>
            <a:br>
              <a:rPr lang="lt-LT" dirty="0"/>
            </a:br>
            <a:r>
              <a:rPr lang="lt-LT" dirty="0"/>
              <a:t/>
            </a:r>
            <a:br>
              <a:rPr lang="lt-LT" dirty="0"/>
            </a:br>
            <a:r>
              <a:rPr lang="lt-LT" dirty="0"/>
              <a:t>Žiūrėki: vakaras nutildė šaltus vėjus, </a:t>
            </a:r>
            <a:br>
              <a:rPr lang="lt-LT" dirty="0"/>
            </a:br>
            <a:r>
              <a:rPr lang="lt-LT" dirty="0"/>
              <a:t>Ir žvaigždės didelės į tavo langines </a:t>
            </a:r>
            <a:br>
              <a:rPr lang="lt-LT" dirty="0"/>
            </a:br>
            <a:r>
              <a:rPr lang="lt-LT" dirty="0"/>
              <a:t>Kaip paukščiai beldžiasi, ir gelstančios alėjos </a:t>
            </a:r>
            <a:br>
              <a:rPr lang="lt-LT" dirty="0"/>
            </a:br>
            <a:r>
              <a:rPr lang="lt-LT" dirty="0"/>
              <a:t>Maldauja verkdamos pasigailėt manęs. </a:t>
            </a:r>
            <a:br>
              <a:rPr lang="lt-LT" dirty="0"/>
            </a:br>
            <a:r>
              <a:rPr lang="lt-LT" dirty="0"/>
              <a:t/>
            </a:r>
            <a:br>
              <a:rPr lang="lt-LT" dirty="0"/>
            </a:br>
            <a:r>
              <a:rPr lang="lt-LT" dirty="0"/>
              <a:t>O tu į operą renkiesi tualetą, - </a:t>
            </a:r>
            <a:br>
              <a:rPr lang="lt-LT" dirty="0"/>
            </a:br>
            <a:r>
              <a:rPr lang="lt-LT" dirty="0"/>
              <a:t>Sprogdina veidrodį banga skambių šilkų, - </a:t>
            </a:r>
            <a:br>
              <a:rPr lang="lt-LT" dirty="0"/>
            </a:br>
            <a:r>
              <a:rPr lang="lt-LT" dirty="0"/>
              <a:t>Ir, galvą žydinčią pasukusi iš lėto, </a:t>
            </a:r>
            <a:br>
              <a:rPr lang="lt-LT" dirty="0"/>
            </a:br>
            <a:r>
              <a:rPr lang="lt-LT" dirty="0"/>
              <a:t>Gėriesi liemeniu ir debesiu plaukų. </a:t>
            </a:r>
            <a:br>
              <a:rPr lang="lt-LT" dirty="0"/>
            </a:br>
            <a:r>
              <a:rPr lang="lt-LT" dirty="0"/>
              <a:t/>
            </a:r>
            <a:br>
              <a:rPr lang="lt-LT" dirty="0"/>
            </a:br>
            <a:r>
              <a:rPr lang="lt-LT" dirty="0"/>
              <a:t>Blondine kūdiki, numesk šilkinę suknią </a:t>
            </a:r>
            <a:br>
              <a:rPr lang="lt-LT" dirty="0"/>
            </a:br>
            <a:r>
              <a:rPr lang="lt-LT" dirty="0"/>
              <a:t>Ir spindinčiais plaukais, kaip angelas sapne, </a:t>
            </a:r>
            <a:br>
              <a:rPr lang="lt-LT" dirty="0"/>
            </a:br>
            <a:r>
              <a:rPr lang="lt-LT" dirty="0"/>
              <a:t>Pro stogą nusileisk į šitą liūdną smuklę </a:t>
            </a:r>
            <a:br>
              <a:rPr lang="lt-LT" dirty="0"/>
            </a:br>
            <a:r>
              <a:rPr lang="lt-LT" dirty="0"/>
              <a:t>Ir lempas užgesink ir nuramink mane.</a:t>
            </a:r>
          </a:p>
        </p:txBody>
      </p:sp>
    </p:spTree>
    <p:extLst>
      <p:ext uri="{BB962C8B-B14F-4D97-AF65-F5344CB8AC3E}">
        <p14:creationId xmlns:p14="http://schemas.microsoft.com/office/powerpoint/2010/main" val="4220463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0" y="1600200"/>
            <a:ext cx="9144000" cy="5257800"/>
          </a:xfrm>
        </p:spPr>
        <p:txBody>
          <a:bodyPr>
            <a:normAutofit/>
          </a:bodyPr>
          <a:lstStyle/>
          <a:p>
            <a:pPr marL="0" indent="0">
              <a:buNone/>
            </a:pPr>
            <a:endParaRPr lang="lt-LT" dirty="0"/>
          </a:p>
        </p:txBody>
      </p:sp>
      <p:graphicFrame>
        <p:nvGraphicFramePr>
          <p:cNvPr id="4" name="Lentelė 3"/>
          <p:cNvGraphicFramePr>
            <a:graphicFrameLocks noGrp="1"/>
          </p:cNvGraphicFramePr>
          <p:nvPr>
            <p:extLst>
              <p:ext uri="{D42A27DB-BD31-4B8C-83A1-F6EECF244321}">
                <p14:modId xmlns:p14="http://schemas.microsoft.com/office/powerpoint/2010/main" val="3635611476"/>
              </p:ext>
            </p:extLst>
          </p:nvPr>
        </p:nvGraphicFramePr>
        <p:xfrm>
          <a:off x="0" y="10732"/>
          <a:ext cx="9144000" cy="694944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2400" b="1" dirty="0" smtClean="0"/>
                        <a:t>„Tai karta, gyvenanti ne realiame pasaulyje, o </a:t>
                      </a:r>
                      <a:r>
                        <a:rPr lang="lt-LT" sz="2400" b="1" dirty="0" err="1" smtClean="0">
                          <a:solidFill>
                            <a:schemeClr val="tx1"/>
                          </a:solidFill>
                        </a:rPr>
                        <a:t>erotizuotoje</a:t>
                      </a:r>
                      <a:r>
                        <a:rPr lang="lt-LT" sz="2400" b="1" dirty="0" smtClean="0">
                          <a:solidFill>
                            <a:schemeClr val="tx1"/>
                          </a:solidFill>
                        </a:rPr>
                        <a:t> iliuzijoje</a:t>
                      </a:r>
                      <a:r>
                        <a:rPr lang="lt-LT" sz="2400" b="1" dirty="0" smtClean="0"/>
                        <a:t>. Ji yra apskaičiuojanti, prisitaikanti ir patenkinta savimi. Ir kartu nesubrendusi ir </a:t>
                      </a:r>
                      <a:r>
                        <a:rPr lang="lt-LT" sz="2400" b="1" dirty="0" smtClean="0">
                          <a:solidFill>
                            <a:schemeClr val="tx1"/>
                          </a:solidFill>
                        </a:rPr>
                        <a:t>nenorinti daryti suaugusiam žmogui būtinų sprendimų</a:t>
                      </a:r>
                      <a:r>
                        <a:rPr lang="lt-LT" sz="2400" b="1" dirty="0" smtClean="0"/>
                        <a:t>. Pastaraisiais metais niekas nebekalba apie būtinybę keistis – o tik apie saugumo poreikį. Ši karta gyvena tarsi už uždangos, skiriančios ją nuo tikrovės, ir tą uždangą būtina nuplėšti, nes iliuzinė ramybė ir saugumas gali būti labai pavojingi.“ </a:t>
                      </a:r>
                    </a:p>
                    <a:p>
                      <a:pPr marL="0" marR="0" indent="0" algn="l" defTabSz="914400" rtl="0" eaLnBrk="1" fontAlgn="auto" latinLnBrk="0" hangingPunct="1">
                        <a:lnSpc>
                          <a:spcPct val="100000"/>
                        </a:lnSpc>
                        <a:spcBef>
                          <a:spcPts val="0"/>
                        </a:spcBef>
                        <a:spcAft>
                          <a:spcPts val="0"/>
                        </a:spcAft>
                        <a:buClrTx/>
                        <a:buSzTx/>
                        <a:buFontTx/>
                        <a:buNone/>
                        <a:tabLst/>
                        <a:defRPr/>
                      </a:pPr>
                      <a:endParaRPr lang="lt-LT" sz="2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lt-LT" sz="2400" b="1" dirty="0" smtClean="0"/>
                        <a:t>Oskaras</a:t>
                      </a:r>
                      <a:r>
                        <a:rPr lang="lt-LT" sz="2400" b="1" baseline="0" dirty="0" smtClean="0"/>
                        <a:t> </a:t>
                      </a:r>
                      <a:r>
                        <a:rPr lang="lt-LT" sz="2400" b="1" dirty="0" smtClean="0"/>
                        <a:t>Koršunovas</a:t>
                      </a:r>
                      <a:r>
                        <a:rPr lang="lt-LT" sz="2400" b="1" baseline="0" dirty="0" smtClean="0"/>
                        <a:t> apie šiuolaikinius žmones</a:t>
                      </a:r>
                      <a:endParaRPr lang="lt-LT" sz="2400" dirty="0" smtClean="0"/>
                    </a:p>
                    <a:p>
                      <a:endParaRPr lang="lt-LT" dirty="0"/>
                    </a:p>
                  </a:txBody>
                  <a:tcPr/>
                </a:tc>
                <a:tc>
                  <a:txBody>
                    <a:bodyPr/>
                    <a:lstStyle/>
                    <a:p>
                      <a:r>
                        <a:rPr lang="lt-LT" sz="2200" b="1" dirty="0" smtClean="0"/>
                        <a:t>HAMLETAS. </a:t>
                      </a:r>
                    </a:p>
                    <a:p>
                      <a:r>
                        <a:rPr lang="lt-LT" sz="2200" b="1" dirty="0" smtClean="0"/>
                        <a:t>Tad meskite šalin blogesnę pusę;</a:t>
                      </a:r>
                    </a:p>
                    <a:p>
                      <a:r>
                        <a:rPr lang="lt-LT" sz="2200" b="1" dirty="0" smtClean="0"/>
                        <a:t>Gyvenkite tyriau su geresne.</a:t>
                      </a:r>
                    </a:p>
                    <a:p>
                      <a:r>
                        <a:rPr lang="lt-LT" sz="2200" dirty="0" smtClean="0"/>
                        <a:t>Labanakt! Bet tik </a:t>
                      </a:r>
                      <a:r>
                        <a:rPr lang="lt-LT" sz="2200" b="1" u="sng" dirty="0" smtClean="0">
                          <a:solidFill>
                            <a:schemeClr val="tx1"/>
                          </a:solidFill>
                        </a:rPr>
                        <a:t>neikit dėdės lovon</a:t>
                      </a:r>
                      <a:r>
                        <a:rPr lang="lt-LT" sz="2200" dirty="0" smtClean="0">
                          <a:solidFill>
                            <a:schemeClr val="tx1"/>
                          </a:solidFill>
                        </a:rPr>
                        <a:t>;</a:t>
                      </a:r>
                    </a:p>
                    <a:p>
                      <a:r>
                        <a:rPr lang="lt-LT" sz="2200" dirty="0" smtClean="0"/>
                        <a:t>Vaidinkite dorybę, jei jos trūksta.</a:t>
                      </a:r>
                    </a:p>
                    <a:p>
                      <a:r>
                        <a:rPr lang="lt-LT" sz="2200" dirty="0" smtClean="0"/>
                        <a:t>Tas pats pabaisa įprotis, praryjąs</a:t>
                      </a:r>
                    </a:p>
                    <a:p>
                      <a:r>
                        <a:rPr lang="lt-LT" sz="2200" dirty="0" smtClean="0"/>
                        <a:t>Kaltumo jausmą, ir geriems darbams</a:t>
                      </a:r>
                    </a:p>
                    <a:p>
                      <a:r>
                        <a:rPr lang="lt-LT" sz="2200" dirty="0" smtClean="0"/>
                        <a:t>Kaip angelas gražiai pritaiko rūbą &lt;...&gt;. </a:t>
                      </a:r>
                      <a:r>
                        <a:rPr lang="lt-LT" sz="2200" b="1" dirty="0" smtClean="0">
                          <a:solidFill>
                            <a:schemeClr val="tx1"/>
                          </a:solidFill>
                        </a:rPr>
                        <a:t>KARALIENĖ. </a:t>
                      </a:r>
                      <a:r>
                        <a:rPr lang="lt-LT" sz="2200" b="1" u="sng" dirty="0" smtClean="0">
                          <a:solidFill>
                            <a:schemeClr val="tx1"/>
                          </a:solidFill>
                        </a:rPr>
                        <a:t>Ką gi man daryti?</a:t>
                      </a:r>
                    </a:p>
                    <a:p>
                      <a:r>
                        <a:rPr lang="lt-LT" sz="2200" b="1" dirty="0" smtClean="0"/>
                        <a:t>HAMLETAS. </a:t>
                      </a:r>
                      <a:endParaRPr lang="en-US" sz="2200" b="1" dirty="0" smtClean="0"/>
                    </a:p>
                    <a:p>
                      <a:r>
                        <a:rPr lang="lt-LT" sz="2200" dirty="0" smtClean="0">
                          <a:solidFill>
                            <a:schemeClr val="tx1"/>
                          </a:solidFill>
                        </a:rPr>
                        <a:t>O, tik ne tai, ko aš prašau!</a:t>
                      </a:r>
                      <a:r>
                        <a:rPr lang="en-US" sz="2200" dirty="0" smtClean="0">
                          <a:solidFill>
                            <a:schemeClr val="tx1"/>
                          </a:solidFill>
                        </a:rPr>
                        <a:t> </a:t>
                      </a:r>
                      <a:r>
                        <a:rPr lang="lt-LT" sz="2200" b="1" dirty="0" smtClean="0">
                          <a:solidFill>
                            <a:schemeClr val="tx1"/>
                          </a:solidFill>
                        </a:rPr>
                        <a:t>Tegu</a:t>
                      </a:r>
                      <a:endParaRPr lang="en-US" sz="2200" b="1" dirty="0" smtClean="0">
                        <a:solidFill>
                          <a:schemeClr val="tx1"/>
                        </a:solidFill>
                      </a:endParaRPr>
                    </a:p>
                    <a:p>
                      <a:r>
                        <a:rPr lang="lt-LT" sz="2200" b="1" dirty="0" smtClean="0">
                          <a:solidFill>
                            <a:schemeClr val="tx1"/>
                          </a:solidFill>
                        </a:rPr>
                        <a:t>Ir vėl tasai išpurtėlis karalius</a:t>
                      </a:r>
                    </a:p>
                    <a:p>
                      <a:r>
                        <a:rPr lang="lt-LT" sz="2200" b="1" dirty="0" smtClean="0">
                          <a:solidFill>
                            <a:schemeClr val="tx1"/>
                          </a:solidFill>
                        </a:rPr>
                        <a:t>Sugundo lovon</a:t>
                      </a:r>
                      <a:r>
                        <a:rPr lang="lt-LT" sz="2200" dirty="0" smtClean="0">
                          <a:solidFill>
                            <a:schemeClr val="tx1"/>
                          </a:solidFill>
                        </a:rPr>
                        <a:t>, gnybteli į skruostą,</a:t>
                      </a:r>
                    </a:p>
                    <a:p>
                      <a:r>
                        <a:rPr lang="lt-LT" sz="2200" dirty="0" smtClean="0">
                          <a:solidFill>
                            <a:schemeClr val="tx1"/>
                          </a:solidFill>
                        </a:rPr>
                        <a:t>Vadindamas jus savo peliuke</a:t>
                      </a:r>
                      <a:r>
                        <a:rPr lang="lt-LT" sz="2200" dirty="0" smtClean="0"/>
                        <a:t>;</a:t>
                      </a:r>
                    </a:p>
                    <a:p>
                      <a:r>
                        <a:rPr lang="lt-LT" sz="2200" dirty="0" smtClean="0"/>
                        <a:t>Ir taip už porą bučinių šlykščiausių,</a:t>
                      </a:r>
                    </a:p>
                    <a:p>
                      <a:r>
                        <a:rPr lang="lt-LT" sz="2200" dirty="0" smtClean="0"/>
                        <a:t>Už palietimą pirštais nelemtais</a:t>
                      </a:r>
                    </a:p>
                    <a:p>
                      <a:r>
                        <a:rPr lang="lt-LT" sz="2200" dirty="0" smtClean="0"/>
                        <a:t>Jums kaklo pasistenkite išduoti,</a:t>
                      </a:r>
                    </a:p>
                    <a:p>
                      <a:r>
                        <a:rPr lang="lt-LT" sz="2200" dirty="0" smtClean="0"/>
                        <a:t>Kad aš pamišėlį tik vaidinu.</a:t>
                      </a:r>
                      <a:endParaRPr lang="lt-LT" sz="22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0489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395536" y="332656"/>
            <a:ext cx="8748464" cy="6264696"/>
          </a:xfrm>
        </p:spPr>
        <p:txBody>
          <a:bodyPr>
            <a:noAutofit/>
          </a:bodyPr>
          <a:lstStyle/>
          <a:p>
            <a:pPr>
              <a:spcBef>
                <a:spcPts val="0"/>
              </a:spcBef>
              <a:buFont typeface="Wingdings" panose="05000000000000000000" pitchFamily="2" charset="2"/>
              <a:buChar char="q"/>
            </a:pPr>
            <a:r>
              <a:rPr lang="lt-LT" sz="4000" dirty="0" smtClean="0">
                <a:effectLst/>
              </a:rPr>
              <a:t>„</a:t>
            </a:r>
            <a:r>
              <a:rPr lang="lt-LT" sz="4000" b="1" dirty="0" smtClean="0"/>
              <a:t>Ėjau dirbau be atodairos</a:t>
            </a:r>
            <a:r>
              <a:rPr lang="lt-LT" sz="4000" dirty="0" smtClean="0"/>
              <a:t>, laiku nesumetęs, ar aš tam kvalifikuotas. </a:t>
            </a:r>
            <a:r>
              <a:rPr lang="lt-LT" sz="4000" b="1" dirty="0" smtClean="0"/>
              <a:t>Liepė būti kunigu</a:t>
            </a:r>
            <a:r>
              <a:rPr lang="lt-LT" sz="4000" dirty="0" smtClean="0"/>
              <a:t>, kad galėčiau likti savo krašte, esu, nesiskundžiu ir nusikunigavęs nesijaučiu.“</a:t>
            </a:r>
          </a:p>
          <a:p>
            <a:pPr>
              <a:spcBef>
                <a:spcPts val="0"/>
              </a:spcBef>
              <a:buFont typeface="Wingdings" panose="05000000000000000000" pitchFamily="2" charset="2"/>
              <a:buChar char="q"/>
            </a:pPr>
            <a:r>
              <a:rPr lang="lt-LT" sz="4000" dirty="0" smtClean="0"/>
              <a:t>„Man visi geri ir </a:t>
            </a:r>
            <a:r>
              <a:rPr lang="lt-LT" sz="4000" b="1" dirty="0" smtClean="0"/>
              <a:t>visus myliu, </a:t>
            </a:r>
            <a:r>
              <a:rPr lang="lt-LT" sz="4000" b="1" dirty="0" err="1" smtClean="0"/>
              <a:t>bile</a:t>
            </a:r>
            <a:r>
              <a:rPr lang="lt-LT" sz="4000" b="1" dirty="0" smtClean="0"/>
              <a:t> tik </a:t>
            </a:r>
            <a:r>
              <a:rPr lang="lt-LT" sz="4000" dirty="0" smtClean="0"/>
              <a:t>dirbtų ir </a:t>
            </a:r>
            <a:r>
              <a:rPr lang="lt-LT" sz="4000" b="1" dirty="0" smtClean="0"/>
              <a:t>tarnautų Lietuvos pažangai.</a:t>
            </a:r>
            <a:r>
              <a:rPr lang="lt-LT" sz="4000" dirty="0" smtClean="0"/>
              <a:t>“</a:t>
            </a:r>
            <a:endParaRPr lang="lt-LT" sz="4000" dirty="0" smtClean="0">
              <a:effectLst/>
            </a:endParaRPr>
          </a:p>
          <a:p>
            <a:pPr>
              <a:spcBef>
                <a:spcPts val="0"/>
              </a:spcBef>
              <a:buFont typeface="Wingdings" panose="05000000000000000000" pitchFamily="2" charset="2"/>
              <a:buChar char="q"/>
            </a:pPr>
            <a:r>
              <a:rPr lang="lt-LT" sz="4000" dirty="0" smtClean="0">
                <a:effectLst/>
              </a:rPr>
              <a:t>„Aš širdyje bedievis, nes Dievo buvimo gyvai savyje nejaučiu […]. </a:t>
            </a:r>
            <a:r>
              <a:rPr lang="lt-LT" sz="4000" b="1" dirty="0" smtClean="0">
                <a:effectLst/>
              </a:rPr>
              <a:t>Tai Dievą tikiu, nors širdy jo, ai man, neturiu</a:t>
            </a:r>
            <a:r>
              <a:rPr lang="lt-LT" sz="4000" dirty="0" smtClean="0">
                <a:effectLst/>
              </a:rPr>
              <a:t>“. </a:t>
            </a:r>
            <a:br>
              <a:rPr lang="lt-LT" sz="4000" dirty="0" smtClean="0">
                <a:effectLst/>
              </a:rPr>
            </a:br>
            <a:r>
              <a:rPr lang="lt-LT" sz="4000" dirty="0" smtClean="0">
                <a:effectLst/>
              </a:rPr>
              <a:t/>
            </a:r>
            <a:br>
              <a:rPr lang="lt-LT" sz="4000" dirty="0" smtClean="0">
                <a:effectLst/>
              </a:rPr>
            </a:br>
            <a:endParaRPr lang="lt-LT" sz="4000" dirty="0"/>
          </a:p>
        </p:txBody>
      </p:sp>
    </p:spTree>
    <p:extLst>
      <p:ext uri="{BB962C8B-B14F-4D97-AF65-F5344CB8AC3E}">
        <p14:creationId xmlns:p14="http://schemas.microsoft.com/office/powerpoint/2010/main" val="972981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40" t="23412" r="38961" b="24501"/>
          <a:stretch/>
        </p:blipFill>
        <p:spPr bwMode="auto">
          <a:xfrm>
            <a:off x="0" y="0"/>
            <a:ext cx="4615712"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293" t="31147" r="71414" b="39345"/>
          <a:stretch/>
        </p:blipFill>
        <p:spPr bwMode="auto">
          <a:xfrm>
            <a:off x="4615712" y="21724"/>
            <a:ext cx="4528288" cy="683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7736" t="27696" r="47367" b="34375"/>
          <a:stretch/>
        </p:blipFill>
        <p:spPr bwMode="auto">
          <a:xfrm>
            <a:off x="1" y="3573016"/>
            <a:ext cx="4615712"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838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94121" y="476672"/>
            <a:ext cx="8640960" cy="6192688"/>
          </a:xfrm>
        </p:spPr>
        <p:txBody>
          <a:bodyPr>
            <a:normAutofit lnSpcReduction="10000"/>
          </a:bodyPr>
          <a:lstStyle/>
          <a:p>
            <a:pPr>
              <a:buFont typeface="Wingdings" panose="05000000000000000000" pitchFamily="2" charset="2"/>
              <a:buChar char="q"/>
            </a:pPr>
            <a:r>
              <a:rPr lang="lt-LT" sz="3400" dirty="0" smtClean="0"/>
              <a:t>„ </a:t>
            </a:r>
            <a:r>
              <a:rPr lang="lt-LT" sz="3400" b="1" dirty="0" err="1" smtClean="0"/>
              <a:t>Jerarchia</a:t>
            </a:r>
            <a:r>
              <a:rPr lang="lt-LT" sz="3400" b="1" dirty="0" smtClean="0"/>
              <a:t>, kunigų laipsniavimas </a:t>
            </a:r>
            <a:r>
              <a:rPr lang="lt-LT" sz="3400" dirty="0" smtClean="0"/>
              <a:t>– </a:t>
            </a:r>
            <a:r>
              <a:rPr lang="lt-LT" sz="3400" b="1" dirty="0" smtClean="0"/>
              <a:t>tai ne šeimynų surėdymas</a:t>
            </a:r>
            <a:r>
              <a:rPr lang="lt-LT" sz="3400" dirty="0" smtClean="0"/>
              <a:t>, kur vienas yra tėvas, kitas dėdė, trečias sūnus; bet </a:t>
            </a:r>
            <a:r>
              <a:rPr lang="lt-LT" sz="3400" b="1" dirty="0" smtClean="0"/>
              <a:t>senovės luomų </a:t>
            </a:r>
            <a:r>
              <a:rPr lang="lt-LT" sz="3400" b="1" dirty="0" err="1" smtClean="0"/>
              <a:t>palaika</a:t>
            </a:r>
            <a:r>
              <a:rPr lang="lt-LT" sz="3400" dirty="0" smtClean="0"/>
              <a:t>, </a:t>
            </a:r>
            <a:r>
              <a:rPr lang="lt-LT" sz="3400" dirty="0" err="1" smtClean="0"/>
              <a:t>kadą</a:t>
            </a:r>
            <a:r>
              <a:rPr lang="lt-LT" sz="3400" dirty="0" smtClean="0"/>
              <a:t> </a:t>
            </a:r>
            <a:r>
              <a:rPr lang="lt-LT" sz="3400" dirty="0" err="1" smtClean="0"/>
              <a:t>augštiesiems</a:t>
            </a:r>
            <a:r>
              <a:rPr lang="lt-LT" sz="3400" dirty="0" smtClean="0"/>
              <a:t> </a:t>
            </a:r>
            <a:r>
              <a:rPr lang="lt-LT" sz="3400" dirty="0" err="1" smtClean="0"/>
              <a:t>privalėje</a:t>
            </a:r>
            <a:r>
              <a:rPr lang="lt-LT" sz="3400" dirty="0" smtClean="0"/>
              <a:t> </a:t>
            </a:r>
            <a:r>
              <a:rPr lang="lt-LT" sz="3400" dirty="0" err="1" smtClean="0"/>
              <a:t>beapeliacijos</a:t>
            </a:r>
            <a:r>
              <a:rPr lang="lt-LT" sz="3400" dirty="0" smtClean="0"/>
              <a:t> skriausti </a:t>
            </a:r>
            <a:r>
              <a:rPr lang="lt-LT" sz="3400" dirty="0" smtClean="0"/>
              <a:t>ir mindžioti </a:t>
            </a:r>
            <a:r>
              <a:rPr lang="lt-LT" sz="3400" dirty="0" smtClean="0"/>
              <a:t>žmonišką </a:t>
            </a:r>
            <a:r>
              <a:rPr lang="lt-LT" sz="3400" dirty="0" err="1" smtClean="0"/>
              <a:t>ypatą</a:t>
            </a:r>
            <a:r>
              <a:rPr lang="lt-LT" sz="3400" dirty="0" smtClean="0"/>
              <a:t> </a:t>
            </a:r>
            <a:r>
              <a:rPr lang="lt-LT" sz="3400" dirty="0" err="1" smtClean="0"/>
              <a:t>žemujų</a:t>
            </a:r>
            <a:r>
              <a:rPr lang="lt-LT" sz="3400" dirty="0" smtClean="0"/>
              <a:t>.“</a:t>
            </a:r>
          </a:p>
          <a:p>
            <a:pPr>
              <a:buFont typeface="Wingdings" panose="05000000000000000000" pitchFamily="2" charset="2"/>
              <a:buChar char="q"/>
            </a:pPr>
            <a:r>
              <a:rPr lang="lt-LT" sz="3400" dirty="0" smtClean="0"/>
              <a:t>„Vyručiai, argi </a:t>
            </a:r>
            <a:r>
              <a:rPr lang="lt-LT" sz="3400" dirty="0" smtClean="0"/>
              <a:t>jūs </a:t>
            </a:r>
            <a:r>
              <a:rPr lang="lt-LT" sz="3400" dirty="0" smtClean="0"/>
              <a:t>nežinote, kas aš esu? Taigi atkartoju: esu katalikas širdyje, </a:t>
            </a:r>
            <a:r>
              <a:rPr lang="lt-LT" sz="3400" dirty="0" err="1" smtClean="0"/>
              <a:t>išpersitikrinimo</a:t>
            </a:r>
            <a:r>
              <a:rPr lang="lt-LT" sz="3400" dirty="0" smtClean="0"/>
              <a:t>, jog </a:t>
            </a:r>
            <a:r>
              <a:rPr lang="lt-LT" sz="3400" b="1" dirty="0" smtClean="0"/>
              <a:t>tai vienatinė krikščioniškai-</a:t>
            </a:r>
            <a:r>
              <a:rPr lang="lt-LT" sz="3400" b="1" dirty="0" err="1" smtClean="0"/>
              <a:t>doriška</a:t>
            </a:r>
            <a:r>
              <a:rPr lang="lt-LT" sz="3400" b="1" dirty="0" smtClean="0"/>
              <a:t> sistema</a:t>
            </a:r>
            <a:r>
              <a:rPr lang="lt-LT" sz="3400" dirty="0" smtClean="0"/>
              <a:t>, šventa, išganinga, savo kunigystę sutepiau </a:t>
            </a:r>
            <a:r>
              <a:rPr lang="lt-LT" sz="3400" dirty="0" err="1" smtClean="0"/>
              <a:t>negut</a:t>
            </a:r>
            <a:r>
              <a:rPr lang="lt-LT" sz="3400" dirty="0" smtClean="0"/>
              <a:t> tik netvarkiu liežuviu, darbais dar ne.“</a:t>
            </a:r>
            <a:endParaRPr lang="lt-LT" sz="3400" dirty="0"/>
          </a:p>
        </p:txBody>
      </p:sp>
    </p:spTree>
    <p:extLst>
      <p:ext uri="{BB962C8B-B14F-4D97-AF65-F5344CB8AC3E}">
        <p14:creationId xmlns:p14="http://schemas.microsoft.com/office/powerpoint/2010/main" val="1904107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539552" y="404664"/>
            <a:ext cx="8784976" cy="6453336"/>
          </a:xfrm>
        </p:spPr>
        <p:txBody>
          <a:bodyPr>
            <a:noAutofit/>
          </a:bodyPr>
          <a:lstStyle/>
          <a:p>
            <a:pPr>
              <a:spcBef>
                <a:spcPts val="0"/>
              </a:spcBef>
              <a:buFont typeface="Wingdings" panose="05000000000000000000" pitchFamily="2" charset="2"/>
              <a:buChar char="q"/>
            </a:pPr>
            <a:r>
              <a:rPr lang="lt-LT" sz="3600" dirty="0" smtClean="0"/>
              <a:t> Kaip </a:t>
            </a:r>
            <a:r>
              <a:rPr lang="lt-LT" sz="3600" dirty="0" smtClean="0"/>
              <a:t>rodo kūryba, Vaižganto „</a:t>
            </a:r>
            <a:r>
              <a:rPr lang="lt-LT" sz="3600" dirty="0"/>
              <a:t>b</a:t>
            </a:r>
            <a:r>
              <a:rPr lang="lt-LT" sz="3600" dirty="0" smtClean="0"/>
              <a:t>edievystė“ yra labai krikščioniška.</a:t>
            </a:r>
          </a:p>
          <a:p>
            <a:pPr>
              <a:spcBef>
                <a:spcPts val="0"/>
              </a:spcBef>
              <a:buFont typeface="Wingdings" panose="05000000000000000000" pitchFamily="2" charset="2"/>
              <a:buChar char="q"/>
            </a:pPr>
            <a:r>
              <a:rPr lang="lt-LT" sz="3600" dirty="0" smtClean="0"/>
              <a:t> „</a:t>
            </a:r>
            <a:r>
              <a:rPr lang="lt-LT" sz="3600" dirty="0" smtClean="0"/>
              <a:t>J</a:t>
            </a:r>
            <a:r>
              <a:rPr lang="lt-LT" sz="3600" dirty="0" smtClean="0">
                <a:effectLst/>
              </a:rPr>
              <a:t>is konfliktavo su kitais kunigais dėl liberalių pažiūrų – svarbiausia jam buvo ne teologinės dogmos, o moralinės normos, pastangos būti geru sau ir kitiems.“ </a:t>
            </a:r>
            <a:r>
              <a:rPr lang="lt-LT" sz="3600" i="1" dirty="0" smtClean="0">
                <a:effectLst/>
              </a:rPr>
              <a:t>(Aistė Kučinskienė)</a:t>
            </a:r>
          </a:p>
          <a:p>
            <a:pPr>
              <a:spcBef>
                <a:spcPts val="0"/>
              </a:spcBef>
              <a:buFont typeface="Wingdings" panose="05000000000000000000" pitchFamily="2" charset="2"/>
              <a:buChar char="q"/>
            </a:pPr>
            <a:r>
              <a:rPr lang="lt-LT" sz="3600" dirty="0" smtClean="0">
                <a:effectLst/>
              </a:rPr>
              <a:t> „</a:t>
            </a:r>
            <a:r>
              <a:rPr lang="lt-LT" sz="3600" dirty="0" smtClean="0">
                <a:effectLst/>
              </a:rPr>
              <a:t>Mykoliuko idėja“ apskritai įprasmina dėl kitų pasiaukojusio ir taip laimę radusio asmens būtį.“ </a:t>
            </a:r>
            <a:r>
              <a:rPr lang="lt-LT" sz="3600" i="1" dirty="0" smtClean="0">
                <a:effectLst/>
              </a:rPr>
              <a:t>(rašytojas Mikalojus Katkus)</a:t>
            </a:r>
            <a:endParaRPr lang="lt-LT" sz="3600" i="1" dirty="0" smtClean="0"/>
          </a:p>
          <a:p>
            <a:pPr>
              <a:spcBef>
                <a:spcPts val="0"/>
              </a:spcBef>
            </a:pPr>
            <a:endParaRPr lang="lt-LT" sz="3600" dirty="0"/>
          </a:p>
        </p:txBody>
      </p:sp>
    </p:spTree>
    <p:extLst>
      <p:ext uri="{BB962C8B-B14F-4D97-AF65-F5344CB8AC3E}">
        <p14:creationId xmlns:p14="http://schemas.microsoft.com/office/powerpoint/2010/main" val="1945946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3628888437"/>
              </p:ext>
            </p:extLst>
          </p:nvPr>
        </p:nvGraphicFramePr>
        <p:xfrm>
          <a:off x="0" y="1"/>
          <a:ext cx="9144000" cy="6813375"/>
        </p:xfrm>
        <a:graphic>
          <a:graphicData uri="http://schemas.openxmlformats.org/drawingml/2006/table">
            <a:tbl>
              <a:tblPr firstRow="1" firstCol="1" bandRow="1">
                <a:tableStyleId>{5C22544A-7EE6-4342-B048-85BDC9FD1C3A}</a:tableStyleId>
              </a:tblPr>
              <a:tblGrid>
                <a:gridCol w="1006679">
                  <a:extLst>
                    <a:ext uri="{9D8B030D-6E8A-4147-A177-3AD203B41FA5}">
                      <a16:colId xmlns:a16="http://schemas.microsoft.com/office/drawing/2014/main" val="20000"/>
                    </a:ext>
                  </a:extLst>
                </a:gridCol>
                <a:gridCol w="3881012">
                  <a:extLst>
                    <a:ext uri="{9D8B030D-6E8A-4147-A177-3AD203B41FA5}">
                      <a16:colId xmlns:a16="http://schemas.microsoft.com/office/drawing/2014/main" val="20001"/>
                    </a:ext>
                  </a:extLst>
                </a:gridCol>
                <a:gridCol w="4256309">
                  <a:extLst>
                    <a:ext uri="{9D8B030D-6E8A-4147-A177-3AD203B41FA5}">
                      <a16:colId xmlns:a16="http://schemas.microsoft.com/office/drawing/2014/main" val="20002"/>
                    </a:ext>
                  </a:extLst>
                </a:gridCol>
              </a:tblGrid>
              <a:tr h="1262484">
                <a:tc>
                  <a:txBody>
                    <a:bodyPr/>
                    <a:lstStyle/>
                    <a:p>
                      <a:pPr marL="71755" marR="71755" algn="ctr">
                        <a:lnSpc>
                          <a:spcPct val="115000"/>
                        </a:lnSpc>
                        <a:spcAft>
                          <a:spcPts val="1000"/>
                        </a:spcAft>
                      </a:pPr>
                      <a:endParaRPr lang="lt-LT" sz="2400" dirty="0" smtClean="0">
                        <a:effectLst/>
                      </a:endParaRPr>
                    </a:p>
                    <a:p>
                      <a:pPr marL="71755" marR="71755" algn="ctr">
                        <a:lnSpc>
                          <a:spcPct val="115000"/>
                        </a:lnSpc>
                        <a:spcAft>
                          <a:spcPts val="1000"/>
                        </a:spcAft>
                      </a:pPr>
                      <a:r>
                        <a:rPr lang="lt-LT" sz="2400" dirty="0" smtClean="0">
                          <a:effectLst/>
                        </a:rPr>
                        <a:t>TEMOS</a:t>
                      </a:r>
                      <a:endParaRPr lang="lt-LT" sz="2400" dirty="0">
                        <a:effectLst/>
                      </a:endParaRPr>
                    </a:p>
                    <a:p>
                      <a:pPr marR="71755" indent="180340" algn="ctr">
                        <a:lnSpc>
                          <a:spcPct val="115000"/>
                        </a:lnSpc>
                        <a:spcAft>
                          <a:spcPts val="1000"/>
                        </a:spcAft>
                      </a:pPr>
                      <a:r>
                        <a:rPr lang="lt-LT" sz="2400" dirty="0">
                          <a:effectLst/>
                        </a:rPr>
                        <a:t> </a:t>
                      </a:r>
                      <a:endParaRPr lang="lt-LT" sz="2400" dirty="0">
                        <a:effectLst/>
                        <a:latin typeface="Calibri"/>
                        <a:ea typeface="Calibri"/>
                        <a:cs typeface="Times New Roman"/>
                      </a:endParaRPr>
                    </a:p>
                  </a:txBody>
                  <a:tcPr marL="68580" marR="68580" marT="0" marB="0" vert="vert270" anchor="ctr"/>
                </a:tc>
                <a:tc>
                  <a:txBody>
                    <a:bodyPr/>
                    <a:lstStyle/>
                    <a:p>
                      <a:pPr indent="180340" algn="ctr">
                        <a:lnSpc>
                          <a:spcPct val="115000"/>
                        </a:lnSpc>
                        <a:spcAft>
                          <a:spcPts val="0"/>
                        </a:spcAft>
                      </a:pPr>
                      <a:r>
                        <a:rPr lang="lt-LT" sz="2800" dirty="0">
                          <a:effectLst/>
                        </a:rPr>
                        <a:t>Pasiaukojimo kilnumas</a:t>
                      </a:r>
                    </a:p>
                    <a:p>
                      <a:pPr indent="180340" algn="ctr">
                        <a:lnSpc>
                          <a:spcPct val="115000"/>
                        </a:lnSpc>
                        <a:spcAft>
                          <a:spcPts val="0"/>
                        </a:spcAft>
                      </a:pPr>
                      <a:r>
                        <a:rPr lang="lt-LT" sz="2800" dirty="0">
                          <a:effectLst/>
                        </a:rPr>
                        <a:t>Nuolankumo svarba </a:t>
                      </a:r>
                      <a:endParaRPr lang="lt-LT" sz="2800" dirty="0">
                        <a:effectLst/>
                        <a:latin typeface="Calibri"/>
                        <a:ea typeface="Calibri"/>
                        <a:cs typeface="Times New Roman"/>
                      </a:endParaRPr>
                    </a:p>
                  </a:txBody>
                  <a:tcPr marL="68580" marR="68580" marT="0" marB="0" anchor="ctr"/>
                </a:tc>
                <a:tc>
                  <a:txBody>
                    <a:bodyPr/>
                    <a:lstStyle/>
                    <a:p>
                      <a:pPr indent="180340" algn="ctr">
                        <a:lnSpc>
                          <a:spcPct val="115000"/>
                        </a:lnSpc>
                        <a:spcAft>
                          <a:spcPts val="0"/>
                        </a:spcAft>
                      </a:pPr>
                      <a:r>
                        <a:rPr lang="lt-LT" sz="2800" dirty="0">
                          <a:effectLst/>
                        </a:rPr>
                        <a:t>Gaivališkos prigimties pavojingumas</a:t>
                      </a:r>
                      <a:endParaRPr lang="lt-LT" sz="28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2958041">
                <a:tc>
                  <a:txBody>
                    <a:bodyPr/>
                    <a:lstStyle/>
                    <a:p>
                      <a:pPr marR="71755" indent="180340" algn="ctr">
                        <a:lnSpc>
                          <a:spcPct val="115000"/>
                        </a:lnSpc>
                        <a:spcAft>
                          <a:spcPts val="1000"/>
                        </a:spcAft>
                      </a:pPr>
                      <a:r>
                        <a:rPr lang="lt-LT" sz="2400">
                          <a:effectLst/>
                        </a:rPr>
                        <a:t>IDĖJOS</a:t>
                      </a:r>
                      <a:endParaRPr lang="lt-LT" sz="2400">
                        <a:effectLst/>
                        <a:latin typeface="Calibri"/>
                        <a:ea typeface="Calibri"/>
                        <a:cs typeface="Times New Roman"/>
                      </a:endParaRPr>
                    </a:p>
                  </a:txBody>
                  <a:tcPr marL="68580" marR="68580" marT="0" marB="0" vert="vert270" anchor="ctr"/>
                </a:tc>
                <a:tc>
                  <a:txBody>
                    <a:bodyPr/>
                    <a:lstStyle/>
                    <a:p>
                      <a:pPr indent="180340" algn="l">
                        <a:lnSpc>
                          <a:spcPct val="100000"/>
                        </a:lnSpc>
                        <a:spcAft>
                          <a:spcPts val="0"/>
                        </a:spcAft>
                      </a:pPr>
                      <a:r>
                        <a:rPr lang="lt-LT" sz="2600" dirty="0" smtClean="0">
                          <a:effectLst/>
                        </a:rPr>
                        <a:t>Žmogus, pasidavęs gaivališkai aistrai, gali patirti dvasinį nuopuolį.</a:t>
                      </a:r>
                      <a:r>
                        <a:rPr lang="lt-LT" sz="2600" baseline="0" dirty="0" smtClean="0">
                          <a:effectLst/>
                        </a:rPr>
                        <a:t> </a:t>
                      </a:r>
                      <a:endParaRPr lang="lt-LT" sz="2600" dirty="0" smtClean="0">
                        <a:effectLst/>
                      </a:endParaRPr>
                    </a:p>
                    <a:p>
                      <a:pPr indent="180340" algn="l">
                        <a:lnSpc>
                          <a:spcPct val="100000"/>
                        </a:lnSpc>
                        <a:spcAft>
                          <a:spcPts val="0"/>
                        </a:spcAft>
                      </a:pPr>
                      <a:r>
                        <a:rPr lang="lt-LT" sz="2600" dirty="0" smtClean="0">
                          <a:effectLst/>
                        </a:rPr>
                        <a:t>Gaivališku geismu grįstas santykis trukdo patirti gyvenimo džiaugsmą.  </a:t>
                      </a:r>
                      <a:endParaRPr lang="lt-LT" sz="2600" dirty="0" smtClean="0">
                        <a:effectLst/>
                        <a:latin typeface="+mn-lt"/>
                        <a:ea typeface="Calibri"/>
                        <a:cs typeface="Times New Roman"/>
                      </a:endParaRPr>
                    </a:p>
                  </a:txBody>
                  <a:tcPr marL="68580" marR="68580" marT="0" marB="0"/>
                </a:tc>
                <a:tc>
                  <a:txBody>
                    <a:bodyPr/>
                    <a:lstStyle/>
                    <a:p>
                      <a:pPr algn="l">
                        <a:lnSpc>
                          <a:spcPct val="100000"/>
                        </a:lnSpc>
                        <a:spcAft>
                          <a:spcPts val="0"/>
                        </a:spcAft>
                      </a:pPr>
                      <a:r>
                        <a:rPr lang="lt-LT" sz="2600" dirty="0" smtClean="0">
                          <a:effectLst/>
                        </a:rPr>
                        <a:t>Savo laimės dėl artimo gerovės išsižadėjimas yra kilnus veiksmas, įprasminantis gyvenimą.</a:t>
                      </a:r>
                    </a:p>
                    <a:p>
                      <a:pPr algn="l">
                        <a:lnSpc>
                          <a:spcPct val="100000"/>
                        </a:lnSpc>
                        <a:spcAft>
                          <a:spcPts val="0"/>
                        </a:spcAft>
                      </a:pPr>
                      <a:r>
                        <a:rPr lang="lt-LT" sz="2600" dirty="0" smtClean="0">
                          <a:effectLst/>
                        </a:rPr>
                        <a:t>Nuolankus gyvenimo sunkumų kentimas taurina žmogaus gyvenimą.  </a:t>
                      </a:r>
                      <a:endParaRPr lang="lt-LT" sz="2600" dirty="0" smtClean="0">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r h="2592850">
                <a:tc>
                  <a:txBody>
                    <a:bodyPr/>
                    <a:lstStyle/>
                    <a:p>
                      <a:pPr marR="71755" indent="180340" algn="ctr">
                        <a:lnSpc>
                          <a:spcPct val="115000"/>
                        </a:lnSpc>
                        <a:spcAft>
                          <a:spcPts val="1000"/>
                        </a:spcAft>
                      </a:pPr>
                      <a:r>
                        <a:rPr lang="lt-LT" sz="2400" dirty="0">
                          <a:effectLst/>
                        </a:rPr>
                        <a:t>KONTEKSTAS</a:t>
                      </a:r>
                      <a:endParaRPr lang="lt-LT" sz="2400" dirty="0">
                        <a:effectLst/>
                        <a:latin typeface="Calibri"/>
                        <a:ea typeface="Calibri"/>
                        <a:cs typeface="Times New Roman"/>
                      </a:endParaRPr>
                    </a:p>
                  </a:txBody>
                  <a:tcPr marL="68580" marR="68580" marT="0" marB="0" vert="vert270" anchor="ctr"/>
                </a:tc>
                <a:tc gridSpan="2">
                  <a:txBody>
                    <a:bodyPr/>
                    <a:lstStyle/>
                    <a:p>
                      <a:pPr indent="180340" algn="just">
                        <a:lnSpc>
                          <a:spcPct val="100000"/>
                        </a:lnSpc>
                        <a:spcAft>
                          <a:spcPts val="0"/>
                        </a:spcAft>
                      </a:pPr>
                      <a:r>
                        <a:rPr lang="lt-LT" sz="2400" dirty="0">
                          <a:effectLst/>
                        </a:rPr>
                        <a:t>Vaižganto vertybių sistema perimta iš krikščionybės (buvo katalikų kunigas): dvasinę meilę jis laiko aukštesne meilės forma nei kūniška, krikščioniškos dorybės, kaip nuolankumas, romumas, gailestingumas, yra jo gyvenimo atramos. Ieškojau laimės kitiems, radau ją sau pačiam“, – prisipažino rašytojas. Šios vertybės akcentuojamos ir apysakoje „Dėdės ir dėdienės“. </a:t>
                      </a:r>
                      <a:endParaRPr lang="lt-LT" sz="2400" dirty="0">
                        <a:effectLst/>
                        <a:latin typeface="Calibri"/>
                        <a:ea typeface="Calibri"/>
                        <a:cs typeface="Times New Roman"/>
                      </a:endParaRPr>
                    </a:p>
                  </a:txBody>
                  <a:tcPr marL="68580" marR="68580" marT="0" marB="0" anchor="ctr"/>
                </a:tc>
                <a:tc hMerge="1">
                  <a:txBody>
                    <a:bodyPr/>
                    <a:lstStyle/>
                    <a:p>
                      <a:endParaRPr lang="lt-LT"/>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26096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normAutofit/>
          </a:bodyPr>
          <a:lstStyle/>
          <a:p>
            <a:pPr marL="0" indent="0" algn="ctr">
              <a:buNone/>
            </a:pPr>
            <a:endParaRPr lang="lt-LT" sz="4800" b="1" dirty="0" smtClean="0"/>
          </a:p>
          <a:p>
            <a:pPr marL="0" indent="0" algn="ctr">
              <a:buNone/>
            </a:pPr>
            <a:r>
              <a:rPr lang="lt-LT" sz="4800" b="1" dirty="0" smtClean="0"/>
              <a:t>Mykoliukas kaip krikščioniško šventumo pavyzdys</a:t>
            </a:r>
            <a:endParaRPr lang="lt-LT" sz="4800" dirty="0" smtClean="0"/>
          </a:p>
          <a:p>
            <a:pPr marL="0" indent="0" algn="ctr">
              <a:buNone/>
            </a:pPr>
            <a:endParaRPr lang="lt-LT" sz="4800" dirty="0"/>
          </a:p>
        </p:txBody>
      </p:sp>
    </p:spTree>
    <p:extLst>
      <p:ext uri="{BB962C8B-B14F-4D97-AF65-F5344CB8AC3E}">
        <p14:creationId xmlns:p14="http://schemas.microsoft.com/office/powerpoint/2010/main" val="382672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395536" y="548680"/>
            <a:ext cx="8291264" cy="5577483"/>
          </a:xfrm>
        </p:spPr>
        <p:txBody>
          <a:bodyPr>
            <a:noAutofit/>
          </a:bodyPr>
          <a:lstStyle/>
          <a:p>
            <a:pPr marL="0" indent="0">
              <a:spcBef>
                <a:spcPts val="0"/>
              </a:spcBef>
              <a:buNone/>
            </a:pPr>
            <a:r>
              <a:rPr lang="lt-LT" sz="4000" dirty="0"/>
              <a:t>Katalikams </a:t>
            </a:r>
            <a:r>
              <a:rPr lang="lt-LT" sz="4000" dirty="0" smtClean="0"/>
              <a:t>šventumo </a:t>
            </a:r>
            <a:r>
              <a:rPr lang="lt-LT" sz="4000" b="1" dirty="0"/>
              <a:t>pavyzdys – Jėzus</a:t>
            </a:r>
            <a:r>
              <a:rPr lang="lt-LT" sz="4000" dirty="0"/>
              <a:t>, kuris paliko kvietimą gyventi ne vien tik </a:t>
            </a:r>
            <a:r>
              <a:rPr lang="lt-LT" sz="4000" dirty="0" err="1"/>
              <a:t>sau</a:t>
            </a:r>
            <a:r>
              <a:rPr lang="lt-LT" sz="4000" dirty="0"/>
              <a:t>. Šventumo kely svarbiausia </a:t>
            </a:r>
            <a:r>
              <a:rPr lang="lt-LT" sz="4000" dirty="0" smtClean="0"/>
              <a:t>yra Dievas </a:t>
            </a:r>
            <a:r>
              <a:rPr lang="lt-LT" sz="4000" dirty="0"/>
              <a:t>ir nesavanaudiškas pasiaukojimas dėl kito asmens. </a:t>
            </a:r>
            <a:r>
              <a:rPr lang="lt-LT" sz="4000" b="1" dirty="0"/>
              <a:t>Mykoliuko gyvenimas simbolizuoja žmogaus kelionę į šventumą. Paralelių, kad Mykoliukas keliauja tuo pačiu šventumo keliu kaip ir Jėzus nemažai: </a:t>
            </a:r>
          </a:p>
          <a:p>
            <a:endParaRPr lang="lt-LT" sz="4400" dirty="0"/>
          </a:p>
        </p:txBody>
      </p:sp>
    </p:spTree>
    <p:extLst>
      <p:ext uri="{BB962C8B-B14F-4D97-AF65-F5344CB8AC3E}">
        <p14:creationId xmlns:p14="http://schemas.microsoft.com/office/powerpoint/2010/main" val="2893338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315416"/>
            <a:ext cx="8229600" cy="1143000"/>
          </a:xfrm>
        </p:spPr>
        <p:txBody>
          <a:bodyPr/>
          <a:lstStyle/>
          <a:p>
            <a:r>
              <a:rPr lang="lt-LT" sz="3200" b="1" dirty="0" smtClean="0"/>
              <a:t>Gundymas</a:t>
            </a:r>
            <a:endParaRPr lang="lt-LT" sz="3200" dirty="0"/>
          </a:p>
        </p:txBody>
      </p:sp>
      <p:pic>
        <p:nvPicPr>
          <p:cNvPr id="102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1397" t="11270" r="12281" b="10416"/>
          <a:stretch/>
        </p:blipFill>
        <p:spPr bwMode="auto">
          <a:xfrm>
            <a:off x="0" y="476672"/>
            <a:ext cx="9144000" cy="623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637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TotalTime>
  <Words>1792</Words>
  <Application>Microsoft Office PowerPoint</Application>
  <PresentationFormat>Demonstracija ekrane (4:3)</PresentationFormat>
  <Paragraphs>148</Paragraphs>
  <Slides>30</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30</vt:i4>
      </vt:variant>
    </vt:vector>
  </HeadingPairs>
  <TitlesOfParts>
    <vt:vector size="35" baseType="lpstr">
      <vt:lpstr>Arial</vt:lpstr>
      <vt:lpstr>Calibri</vt:lpstr>
      <vt:lpstr>Times New Roman</vt:lpstr>
      <vt:lpstr>Wingdings</vt:lpstr>
      <vt:lpstr>Office tema</vt:lpstr>
      <vt:lpstr>Krikščioniškasis Vaižganto apysakos „Dėdė ir dėdienės“ diskursas</vt:lpstr>
      <vt:lpstr>„PowerPoint“ pateiktis</vt:lpstr>
      <vt:lpstr>„PowerPoint“ pateiktis</vt:lpstr>
      <vt:lpstr>„PowerPoint“ pateiktis</vt:lpstr>
      <vt:lpstr>„PowerPoint“ pateiktis</vt:lpstr>
      <vt:lpstr>„PowerPoint“ pateiktis</vt:lpstr>
      <vt:lpstr>„PowerPoint“ pateiktis</vt:lpstr>
      <vt:lpstr>„PowerPoint“ pateiktis</vt:lpstr>
      <vt:lpstr>Gundymas</vt:lpstr>
      <vt:lpstr>Nuolankumas ir pasiaukojimas </vt:lpstr>
      <vt:lpstr>Silpnumo ir apleistumo jausmas </vt:lpstr>
      <vt:lpstr>Prisikėlimas ir ramybė </vt:lpstr>
      <vt:lpstr>„PowerPoint“ pateiktis</vt:lpstr>
      <vt:lpstr>Analizė iš šios perspektyvos gali mokiniams padėti geriau suprasti ir kitus programinius kūrinus, kuriuose randame krikščioniškos pasaulėjautos ženklus: </vt:lpstr>
      <vt:lpstr>AKTUALIZACIJA</vt:lpstr>
      <vt:lpstr>„PowerPoint“ pateiktis</vt:lpstr>
      <vt:lpstr>Sociologė Judy Wajcman</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Henrikas Radauskas. Malda į blondinę</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Mindaugas Grigaitis</dc:creator>
  <cp:lastModifiedBy>Nijolė</cp:lastModifiedBy>
  <cp:revision>109</cp:revision>
  <dcterms:created xsi:type="dcterms:W3CDTF">2019-09-27T06:05:33Z</dcterms:created>
  <dcterms:modified xsi:type="dcterms:W3CDTF">2020-08-31T16:32:34Z</dcterms:modified>
</cp:coreProperties>
</file>